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Lst>
  <p:notesMasterIdLst>
    <p:notesMasterId r:id="rId74"/>
  </p:notesMasterIdLst>
  <p:handoutMasterIdLst>
    <p:handoutMasterId r:id="rId75"/>
  </p:handoutMasterIdLst>
  <p:sldIdLst>
    <p:sldId id="1928" r:id="rId7"/>
    <p:sldId id="1719" r:id="rId8"/>
    <p:sldId id="1374" r:id="rId9"/>
    <p:sldId id="1731" r:id="rId10"/>
    <p:sldId id="401" r:id="rId11"/>
    <p:sldId id="1350" r:id="rId12"/>
    <p:sldId id="1711" r:id="rId13"/>
    <p:sldId id="1935" r:id="rId14"/>
    <p:sldId id="1933" r:id="rId15"/>
    <p:sldId id="315" r:id="rId16"/>
    <p:sldId id="388" r:id="rId17"/>
    <p:sldId id="389" r:id="rId18"/>
    <p:sldId id="390" r:id="rId19"/>
    <p:sldId id="1703" r:id="rId20"/>
    <p:sldId id="1705" r:id="rId21"/>
    <p:sldId id="1694" r:id="rId22"/>
    <p:sldId id="304" r:id="rId23"/>
    <p:sldId id="288" r:id="rId24"/>
    <p:sldId id="319" r:id="rId25"/>
    <p:sldId id="1908" r:id="rId26"/>
    <p:sldId id="1909" r:id="rId27"/>
    <p:sldId id="1901" r:id="rId28"/>
    <p:sldId id="1895" r:id="rId29"/>
    <p:sldId id="1904" r:id="rId30"/>
    <p:sldId id="282" r:id="rId31"/>
    <p:sldId id="291" r:id="rId32"/>
    <p:sldId id="283" r:id="rId33"/>
    <p:sldId id="322" r:id="rId34"/>
    <p:sldId id="310" r:id="rId35"/>
    <p:sldId id="1910" r:id="rId36"/>
    <p:sldId id="329" r:id="rId37"/>
    <p:sldId id="278" r:id="rId38"/>
    <p:sldId id="325" r:id="rId39"/>
    <p:sldId id="1923" r:id="rId40"/>
    <p:sldId id="1934" r:id="rId41"/>
    <p:sldId id="318" r:id="rId42"/>
    <p:sldId id="1734" r:id="rId43"/>
    <p:sldId id="1936" r:id="rId44"/>
    <p:sldId id="1937" r:id="rId45"/>
    <p:sldId id="1924" r:id="rId46"/>
    <p:sldId id="1921" r:id="rId47"/>
    <p:sldId id="1712" r:id="rId48"/>
    <p:sldId id="1701" r:id="rId49"/>
    <p:sldId id="1714" r:id="rId50"/>
    <p:sldId id="1926" r:id="rId51"/>
    <p:sldId id="1891" r:id="rId52"/>
    <p:sldId id="1906" r:id="rId53"/>
    <p:sldId id="1907" r:id="rId54"/>
    <p:sldId id="1927" r:id="rId55"/>
    <p:sldId id="1849" r:id="rId56"/>
    <p:sldId id="1919" r:id="rId57"/>
    <p:sldId id="1917" r:id="rId58"/>
    <p:sldId id="1850" r:id="rId59"/>
    <p:sldId id="1920" r:id="rId60"/>
    <p:sldId id="1918" r:id="rId61"/>
    <p:sldId id="1905" r:id="rId62"/>
    <p:sldId id="1715" r:id="rId63"/>
    <p:sldId id="1708" r:id="rId64"/>
    <p:sldId id="1707" r:id="rId65"/>
    <p:sldId id="292" r:id="rId66"/>
    <p:sldId id="1702" r:id="rId67"/>
    <p:sldId id="1509" r:id="rId68"/>
    <p:sldId id="1929" r:id="rId69"/>
    <p:sldId id="1930" r:id="rId70"/>
    <p:sldId id="1931" r:id="rId71"/>
    <p:sldId id="1932" r:id="rId72"/>
    <p:sldId id="1710"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E48D86-AB5D-4557-9246-ADB506016051}" v="27" dt="2019-02-10T06:15:10.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37" autoAdjust="0"/>
  </p:normalViewPr>
  <p:slideViewPr>
    <p:cSldViewPr snapToGrid="0">
      <p:cViewPr varScale="1">
        <p:scale>
          <a:sx n="68" d="100"/>
          <a:sy n="68" d="100"/>
        </p:scale>
        <p:origin x="534"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2/10/2019 10:32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2/10/2019 10:32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10</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38590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46649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596934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2/10/2019 10:32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2/10/2019 10:32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9915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Quickly go through Test Cases to refresh everyone and relate them to agenda topics for the day</a:t>
            </a:r>
            <a:endParaRPr lang="en-US" sz="900" dirty="0">
              <a:effectLst/>
              <a:latin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2/10/2019 10:33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313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458B7-C791-445F-A930-2F8CA31E1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71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2/10/2019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058471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50044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60059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3"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2/10/2019 10:32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143721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547E1EE-0039-4797-B978-F453418260D1}" type="slidenum">
              <a:rPr lang="en-US" smtClean="0"/>
              <a:pPr/>
              <a:t>32</a:t>
            </a:fld>
            <a:endParaRPr lang="en-US"/>
          </a:p>
        </p:txBody>
      </p:sp>
    </p:spTree>
    <p:extLst>
      <p:ext uri="{BB962C8B-B14F-4D97-AF65-F5344CB8AC3E}">
        <p14:creationId xmlns:p14="http://schemas.microsoft.com/office/powerpoint/2010/main" val="253328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131270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86911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https://docs.microsoft.com/en-us/sql/relational-databases/indexes/columnstore-indexes-described?view=sql-server-2014 </a:t>
            </a:r>
          </a:p>
          <a:p>
            <a:endParaRPr lang="en-US" dirty="0"/>
          </a:p>
          <a:p>
            <a:r>
              <a:rPr lang="en-US" sz="900" b="0" i="0" u="none" strike="noStrike" kern="1200" dirty="0">
                <a:solidFill>
                  <a:schemeClr val="tx1"/>
                </a:solidFill>
                <a:effectLst/>
                <a:latin typeface="Segoe UI Light" pitchFamily="34" charset="0"/>
                <a:ea typeface="+mn-ea"/>
                <a:cs typeface="+mn-cs"/>
              </a:rPr>
              <a:t>A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usually contains the maximum number of rows per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which is 1,048,576 rows.</a:t>
            </a:r>
          </a:p>
          <a:p>
            <a:r>
              <a:rPr lang="en-US" sz="900" b="0" i="0" u="none" strike="noStrike" kern="1200" dirty="0">
                <a:solidFill>
                  <a:schemeClr val="tx1"/>
                </a:solidFill>
                <a:effectLst/>
                <a:latin typeface="Segoe UI Light" pitchFamily="34" charset="0"/>
                <a:ea typeface="+mn-ea"/>
                <a:cs typeface="+mn-cs"/>
              </a:rPr>
              <a:t>Each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contains one column segment for every column in the table.</a:t>
            </a:r>
          </a:p>
          <a:p>
            <a:r>
              <a:rPr lang="en-US" sz="900" b="0" i="0" u="none" strike="noStrike" kern="1200" dirty="0">
                <a:solidFill>
                  <a:schemeClr val="tx1"/>
                </a:solidFill>
                <a:effectLst/>
                <a:latin typeface="Segoe UI Light" pitchFamily="34" charset="0"/>
                <a:ea typeface="+mn-ea"/>
                <a:cs typeface="+mn-cs"/>
              </a:rPr>
              <a:t>Each column segment is compressed together and stored on physical media.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134093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Clustered Index on a single partition</a:t>
            </a:r>
          </a:p>
          <a:p>
            <a:r>
              <a:rPr lang="en-US" dirty="0"/>
              <a:t>https://docs.microsoft.com/en-us/sql/relational-databases/sql-server-index-design-guide?view=sql-server-2017</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66799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Heap on a single partition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102020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Illustrates the compression that you get with CCI </a:t>
            </a:r>
          </a:p>
        </p:txBody>
      </p:sp>
      <p:sp>
        <p:nvSpPr>
          <p:cNvPr id="4" name="Slide Number Placeholder 3"/>
          <p:cNvSpPr>
            <a:spLocks noGrp="1"/>
          </p:cNvSpPr>
          <p:nvPr>
            <p:ph type="sldNum" sz="quarter" idx="10"/>
          </p:nvPr>
        </p:nvSpPr>
        <p:spPr/>
        <p:txBody>
          <a:bodyPr/>
          <a:lstStyle/>
          <a:p>
            <a:fld id="{09E9AFFF-354B-4475-B8EF-1A50F253B0F0}" type="slidenum">
              <a:rPr lang="en-US" smtClean="0"/>
              <a:t>40</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sz="900" b="0" i="0" u="none" strike="noStrike" kern="1200" dirty="0">
                <a:solidFill>
                  <a:schemeClr val="tx1"/>
                </a:solidFill>
                <a:effectLst/>
                <a:latin typeface="Segoe UI Light" pitchFamily="34" charset="0"/>
                <a:ea typeface="+mn-ea"/>
                <a:cs typeface="+mn-cs"/>
              </a:rPr>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endParaRPr lang="en-US" dirty="0"/>
          </a:p>
        </p:txBody>
      </p:sp>
      <p:sp>
        <p:nvSpPr>
          <p:cNvPr id="4" name="Slide Number Placeholder 3"/>
          <p:cNvSpPr>
            <a:spLocks noGrp="1"/>
          </p:cNvSpPr>
          <p:nvPr>
            <p:ph type="sldNum" sz="quarter" idx="10"/>
          </p:nvPr>
        </p:nvSpPr>
        <p:spPr/>
        <p:txBody>
          <a:bodyPr/>
          <a:lstStyle/>
          <a:p>
            <a:fld id="{93BDD02C-049B-44A4-9E6F-23C5A8DD5066}" type="slidenum">
              <a:rPr lang="en-US" smtClean="0"/>
              <a:t>41</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2/10/2019 10:32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157026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2/10/2019 10:32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589685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https://docs.microsoft.com/en-us/azure/sql-data-warehouse/sql-data-warehouse-concept-recommendations</a:t>
            </a:r>
          </a:p>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45</a:t>
            </a:fld>
            <a:endParaRPr lang="en-US"/>
          </a:p>
        </p:txBody>
      </p:sp>
    </p:spTree>
    <p:extLst>
      <p:ext uri="{BB962C8B-B14F-4D97-AF65-F5344CB8AC3E}">
        <p14:creationId xmlns:p14="http://schemas.microsoft.com/office/powerpoint/2010/main" val="1769057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r>
              <a:rPr lang="en-US"/>
              <a:t>Query cap = number of running queries</a:t>
            </a:r>
          </a:p>
          <a:p>
            <a:pPr marL="228600" lvl="1" indent="0">
              <a:buNone/>
            </a:pPr>
            <a:r>
              <a:rPr lang="en-US"/>
              <a:t>Slots = size of queries that are running</a:t>
            </a:r>
          </a:p>
          <a:p>
            <a:pPr marL="228600"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2/10/2019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48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Goals for the Workshop</a:t>
            </a:r>
            <a:endParaRPr lang="en-US" sz="900" dirty="0">
              <a:effectLst/>
              <a:latin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07748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761296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072716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864735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2/10/2019 10:32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017539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573">
              <a:spcAft>
                <a:spcPts val="352"/>
              </a:spcAft>
              <a:defRPr/>
            </a:pPr>
            <a:endParaRPr lang="en-US">
              <a:effectLst/>
              <a:latin typeface="Segoe UI" panose="020B0502040204020203" pitchFamily="34" charset="0"/>
              <a:ea typeface="Calibri"/>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2/10/2019 10:32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197961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55578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2/10/2019 10:32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10681692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Platform as a Service (PaaS)</a:t>
            </a:r>
          </a:p>
          <a:p>
            <a:pPr marL="0" indent="0">
              <a:buNone/>
            </a:pPr>
            <a:r>
              <a:rPr lang="en-GB"/>
              <a:t>Leverages the cloud</a:t>
            </a:r>
          </a:p>
          <a:p>
            <a:endParaRPr lang="en-GB"/>
          </a:p>
          <a:p>
            <a:r>
              <a:rPr lang="en-GB"/>
              <a:t>Database</a:t>
            </a:r>
            <a:r>
              <a:rPr lang="en-GB" baseline="0"/>
              <a:t> snapshots are taken on a regular basis to support a global 8 hour RPO</a:t>
            </a:r>
          </a:p>
          <a:p>
            <a:r>
              <a:rPr lang="en-GB" baseline="0"/>
              <a:t>A geo redundant snapshot can be used to bring online the database in any region</a:t>
            </a:r>
          </a:p>
          <a:p>
            <a:endParaRPr lang="en-GB" baseline="0"/>
          </a:p>
          <a:p>
            <a:r>
              <a:rPr lang="en-GB"/>
              <a:t>1 backup a day made available</a:t>
            </a:r>
          </a:p>
          <a:p>
            <a:r>
              <a:rPr lang="en-GB"/>
              <a:t>Standard RA-GRS rates (per GB)</a:t>
            </a:r>
          </a:p>
          <a:p>
            <a:r>
              <a:rPr lang="en-GB"/>
              <a:t>Charged for full size of the backup</a:t>
            </a:r>
          </a:p>
          <a:p>
            <a:endParaRPr lang="en-GB" baseline="0"/>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891917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2/10/2019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Warehousing has been around now for a while</a:t>
            </a:r>
          </a:p>
          <a:p>
            <a:r>
              <a:rPr lang="en-US" dirty="0"/>
              <a:t>Migrating this processing to the cloud is being driven by several factors</a:t>
            </a:r>
          </a:p>
          <a:p>
            <a:r>
              <a:rPr lang="en-US" dirty="0"/>
              <a:t>Although there are many data platform choices you will find in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51858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2/10/2019 10:32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65821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2/10/2019 10:32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Worker with 100 nails and a Hammer </a:t>
            </a:r>
            <a:r>
              <a:rPr lang="en-US" dirty="0">
                <a:sym typeface="Wingdings" panose="05000000000000000000" pitchFamily="2" charset="2"/>
              </a:rPr>
              <a:t> One Worker with 100 nails an a Nail Gun</a:t>
            </a:r>
          </a:p>
          <a:p>
            <a:endParaRPr lang="en-US" dirty="0">
              <a:sym typeface="Wingdings" panose="05000000000000000000" pitchFamily="2" charset="2"/>
            </a:endParaRPr>
          </a:p>
          <a:p>
            <a:r>
              <a:rPr lang="en-US" dirty="0"/>
              <a:t>100 nails divided between 50 workers with a Hammer = 50 workers drive 2 nails each in parallel</a:t>
            </a:r>
          </a:p>
          <a:p>
            <a:r>
              <a:rPr lang="en-US" dirty="0"/>
              <a:t>100 nails divided between 100 workers with a Hammer = WHACK! Done</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2/10/2019 10:32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1950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Data is distributed into 60 distributions on storage</a:t>
            </a:r>
          </a:p>
          <a:p>
            <a:r>
              <a:rPr lang="en-US" sz="900" kern="1200" dirty="0">
                <a:solidFill>
                  <a:schemeClr val="tx1"/>
                </a:solidFill>
                <a:effectLst/>
                <a:latin typeface="Segoe UI Light" pitchFamily="34" charset="0"/>
                <a:ea typeface="+mn-ea"/>
                <a:cs typeface="+mn-cs"/>
              </a:rPr>
              <a:t>Each compute node is associated with a set of distributions</a:t>
            </a:r>
          </a:p>
          <a:p>
            <a:r>
              <a:rPr lang="en-US" sz="900" kern="1200" dirty="0">
                <a:solidFill>
                  <a:schemeClr val="tx1"/>
                </a:solidFill>
                <a:effectLst/>
                <a:latin typeface="Segoe UI Light" pitchFamily="34" charset="0"/>
                <a:ea typeface="+mn-ea"/>
                <a:cs typeface="+mn-cs"/>
              </a:rPr>
              <a:t>	1 Node would have all 60 distributions</a:t>
            </a:r>
          </a:p>
          <a:p>
            <a:r>
              <a:rPr lang="en-US" sz="900" kern="1200" dirty="0">
                <a:solidFill>
                  <a:schemeClr val="tx1"/>
                </a:solidFill>
                <a:effectLst/>
                <a:latin typeface="Segoe UI Light" pitchFamily="34" charset="0"/>
                <a:ea typeface="+mn-ea"/>
                <a:cs typeface="+mn-cs"/>
              </a:rPr>
              <a:t>	60 nodes would have 1 distribution each</a:t>
            </a:r>
          </a:p>
          <a:p>
            <a:r>
              <a:rPr lang="en-US" sz="900" kern="1200" dirty="0">
                <a:solidFill>
                  <a:schemeClr val="tx1"/>
                </a:solidFill>
                <a:effectLst/>
                <a:latin typeface="Segoe UI Light" pitchFamily="34" charset="0"/>
                <a:ea typeface="+mn-ea"/>
                <a:cs typeface="+mn-cs"/>
              </a:rPr>
              <a:t>This example is DW500, each compute node is hosting 12 databases.</a:t>
            </a:r>
          </a:p>
          <a:p>
            <a:r>
              <a:rPr lang="en-US" sz="900" kern="1200" dirty="0">
                <a:solidFill>
                  <a:schemeClr val="tx1"/>
                </a:solidFill>
                <a:effectLst/>
                <a:latin typeface="Segoe UI Light" pitchFamily="34" charset="0"/>
                <a:ea typeface="+mn-ea"/>
                <a:cs typeface="+mn-cs"/>
              </a:rPr>
              <a:t>Let’s say we want to take this DW500 and scale it up to a DW1000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pitchFamily="34" charset="0"/>
                <a:ea typeface="+mn-ea"/>
                <a:cs typeface="+mn-cs"/>
              </a:rPr>
              <a:t>(1) take all of the SQL Databases down, (2) add 5 more compute nodes </a:t>
            </a: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6710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2/10/2019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7791663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478" r:id="rId14"/>
    <p:sldLayoutId id="2147484504" r:id="rId15"/>
    <p:sldLayoutId id="2147484505" r:id="rId16"/>
    <p:sldLayoutId id="2147484533" r:id="rId17"/>
    <p:sldLayoutId id="2147484534" r:id="rId18"/>
    <p:sldLayoutId id="2147484535"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overview#table-size-querie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sv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png"/><Relationship Id="rId9"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53.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53.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aka.ms/sql-dw-feedback" TargetMode="External"/><Relationship Id="rId2" Type="http://schemas.openxmlformats.org/officeDocument/2006/relationships/hyperlink" Target="http://aka.ms/sqldw" TargetMode="Externa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524000"/>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2629340763"/>
              </p:ext>
            </p:extLst>
          </p:nvPr>
        </p:nvGraphicFramePr>
        <p:xfrm>
          <a:off x="10220229" y="659384"/>
          <a:ext cx="1619770" cy="5768872"/>
        </p:xfrm>
        <a:graphic>
          <a:graphicData uri="http://schemas.openxmlformats.org/drawingml/2006/table">
            <a:tbl>
              <a:tblPr firstRow="1" bandRow="1">
                <a:tableStyleId>{FABFCF23-3B69-468F-B69F-88F6DE6A72F2}</a:tableStyleId>
              </a:tblPr>
              <a:tblGrid>
                <a:gridCol w="1619770">
                  <a:extLst>
                    <a:ext uri="{9D8B030D-6E8A-4147-A177-3AD203B41FA5}">
                      <a16:colId xmlns:a16="http://schemas.microsoft.com/office/drawing/2014/main" val="4153378583"/>
                    </a:ext>
                  </a:extLst>
                </a:gridCol>
              </a:tblGrid>
              <a:tr h="729586">
                <a:tc>
                  <a:txBody>
                    <a:bodyPr/>
                    <a:lstStyle/>
                    <a:p>
                      <a:pPr algn="ctr"/>
                      <a:r>
                        <a:rPr lang="en-US" sz="2400" err="1"/>
                        <a:t>DWUc</a:t>
                      </a:r>
                      <a:endParaRPr lang="en-US" sz="2400" b="0">
                        <a:solidFill>
                          <a:schemeClr val="bg1"/>
                        </a:solidFill>
                        <a:latin typeface="+mn-lt"/>
                      </a:endParaRPr>
                    </a:p>
                  </a:txBody>
                  <a:tcPr marL="91427" marR="91427" marT="0" marB="0" anchor="ctr"/>
                </a:tc>
                <a:extLst>
                  <a:ext uri="{0D108BD9-81ED-4DB2-BD59-A6C34878D82A}">
                    <a16:rowId xmlns:a16="http://schemas.microsoft.com/office/drawing/2014/main" val="2533851355"/>
                  </a:ext>
                </a:extLst>
              </a:tr>
              <a:tr h="359949">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477186362"/>
                  </a:ext>
                </a:extLst>
              </a:tr>
              <a:tr h="359949">
                <a:tc>
                  <a:txBody>
                    <a:bodyPr/>
                    <a:lstStyle/>
                    <a:p>
                      <a:pPr algn="ctr"/>
                      <a:r>
                        <a:rPr lang="en-US" sz="2000"/>
                        <a:t>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17118834"/>
                  </a:ext>
                </a:extLst>
              </a:tr>
              <a:tr h="359949">
                <a:tc>
                  <a:txBody>
                    <a:bodyPr/>
                    <a:lstStyle/>
                    <a:p>
                      <a:pPr algn="ctr"/>
                      <a:r>
                        <a:rPr lang="en-US" sz="2000"/>
                        <a:t>300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753638064"/>
                  </a:ext>
                </a:extLst>
              </a:tr>
              <a:tr h="359949">
                <a:tc>
                  <a:txBody>
                    <a:bodyPr/>
                    <a:lstStyle/>
                    <a:p>
                      <a:pPr algn="ctr"/>
                      <a:r>
                        <a:rPr lang="en-US" sz="2000"/>
                        <a:t>400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015905599"/>
                  </a:ext>
                </a:extLst>
              </a:tr>
              <a:tr h="359949">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49564835"/>
                  </a:ext>
                </a:extLst>
              </a:tr>
              <a:tr h="359949">
                <a:tc>
                  <a:txBody>
                    <a:bodyPr/>
                    <a:lstStyle/>
                    <a:p>
                      <a:pPr algn="ctr"/>
                      <a:r>
                        <a:rPr lang="en-US" sz="2000"/>
                        <a:t>600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645219303"/>
                  </a:ext>
                </a:extLst>
              </a:tr>
              <a:tr h="359949">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957425811"/>
                  </a:ext>
                </a:extLst>
              </a:tr>
              <a:tr h="359949">
                <a:tc>
                  <a:txBody>
                    <a:bodyPr/>
                    <a:lstStyle/>
                    <a:p>
                      <a:pPr algn="ctr"/>
                      <a:r>
                        <a:rPr lang="en-US" sz="2000"/>
                        <a:t>1200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701832221"/>
                  </a:ext>
                </a:extLst>
              </a:tr>
              <a:tr h="359949">
                <a:tc>
                  <a:txBody>
                    <a:bodyPr/>
                    <a:lstStyle/>
                    <a:p>
                      <a:pPr algn="ctr"/>
                      <a:r>
                        <a:rPr lang="en-US" sz="2000"/>
                        <a:t>1500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231641694"/>
                  </a:ext>
                </a:extLst>
              </a:tr>
              <a:tr h="359949">
                <a:tc>
                  <a:txBody>
                    <a:bodyPr/>
                    <a:lstStyle/>
                    <a:p>
                      <a:pPr algn="ctr"/>
                      <a:r>
                        <a:rPr lang="en-US" sz="2000"/>
                        <a:t>2000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246155575"/>
                  </a:ext>
                </a:extLst>
              </a:tr>
              <a:tr h="359949">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520820379"/>
                  </a:ext>
                </a:extLst>
              </a:tr>
              <a:tr h="359949">
                <a:tc>
                  <a:txBody>
                    <a:bodyPr/>
                    <a:lstStyle/>
                    <a:p>
                      <a:pPr algn="ctr"/>
                      <a:r>
                        <a:rPr lang="en-US" sz="2000"/>
                        <a:t>6000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39557582"/>
                  </a:ext>
                </a:extLst>
              </a:tr>
              <a:tr h="359949">
                <a:tc>
                  <a:txBody>
                    <a:bodyPr/>
                    <a:lstStyle/>
                    <a:p>
                      <a:pPr algn="ctr"/>
                      <a:r>
                        <a:rPr lang="en-US" sz="2000">
                          <a:solidFill>
                            <a:schemeClr val="tx1"/>
                          </a:solidFill>
                        </a:rPr>
                        <a:t>…</a:t>
                      </a:r>
                    </a:p>
                  </a:txBody>
                  <a:tcPr marL="91427" marR="91427" marT="0" marB="0" anchor="ctr"/>
                </a:tc>
                <a:extLst>
                  <a:ext uri="{0D108BD9-81ED-4DB2-BD59-A6C34878D82A}">
                    <a16:rowId xmlns:a16="http://schemas.microsoft.com/office/drawing/2014/main" val="1619682564"/>
                  </a:ext>
                </a:extLst>
              </a:tr>
              <a:tr h="359949">
                <a:tc>
                  <a:txBody>
                    <a:bodyPr/>
                    <a:lstStyle/>
                    <a:p>
                      <a:pPr algn="ctr"/>
                      <a:r>
                        <a:rPr lang="en-US" sz="2000">
                          <a:solidFill>
                            <a:schemeClr val="tx1"/>
                          </a:solidFill>
                        </a:rPr>
                        <a:t>30000</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a:t>Separate compute from storage</a:t>
            </a:r>
            <a:br>
              <a:rPr lang="en-GB"/>
            </a:br>
            <a:endParaRPr lang="en-US"/>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Independently scale compute</a:t>
            </a:r>
            <a:br>
              <a:rPr lang="en-GB"/>
            </a:br>
            <a:endParaRPr lang="en-US"/>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Pause and resume workload</a:t>
            </a:r>
            <a:endParaRPr lang="en-US"/>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solidFill>
                  <a:schemeClr val="bg1"/>
                </a:solid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solidFill>
                  <a:schemeClr val="bg1"/>
                </a:solid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solidFill>
                  <a:schemeClr val="bg1"/>
                </a:solid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solidFill>
                  <a:schemeClr val="bg1"/>
                </a:solid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solidFill>
                  <a:schemeClr val="bg1"/>
                </a:solid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solidFill>
                  <a:schemeClr val="bg1"/>
                </a:solid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solidFill>
                  <a:schemeClr val="bg1"/>
                </a:solid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solidFill>
                  <a:schemeClr val="bg1"/>
                </a:solid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solidFill>
                  <a:schemeClr val="bg1"/>
                </a:solid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solidFill>
                  <a:schemeClr val="bg1"/>
                </a:solid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solidFill>
                  <a:schemeClr val="bg1"/>
                </a:solid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solidFill>
                  <a:schemeClr val="bg1"/>
                </a:solid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solidFill>
                  <a:schemeClr val="bg1"/>
                </a:solid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solidFill>
                  <a:schemeClr val="bg1"/>
                </a:solid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solidFill>
                  <a:schemeClr val="bg1"/>
                </a:solid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solidFill>
                  <a:schemeClr val="bg1"/>
                </a:solid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solidFill>
                  <a:schemeClr val="bg1"/>
                </a:solid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solidFill>
                  <a:schemeClr val="bg1"/>
                </a:solid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solidFill>
                  <a:schemeClr val="bg1"/>
                </a:solid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solidFill>
                  <a:schemeClr val="bg1"/>
                </a:solid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solidFill>
                  <a:schemeClr val="bg1"/>
                </a:solid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solidFill>
                  <a:schemeClr val="bg1"/>
                </a:solid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solidFill>
                  <a:schemeClr val="bg1"/>
                </a:solid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solidFill>
                  <a:schemeClr val="bg1"/>
                </a:solid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solidFill>
                  <a:schemeClr val="bg1"/>
                </a:solid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solidFill>
                  <a:schemeClr val="bg1"/>
                </a:solid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solidFill>
                  <a:schemeClr val="bg1"/>
                </a:solid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solidFill>
                  <a:schemeClr val="bg1"/>
                </a:solid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solidFill>
                  <a:schemeClr val="bg1"/>
                </a:solid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solidFill>
                  <a:schemeClr val="bg1"/>
                </a:solid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3A4D-C126-453A-A5DB-A159507F75D2}"/>
              </a:ext>
            </a:extLst>
          </p:cNvPr>
          <p:cNvSpPr>
            <a:spLocks noGrp="1"/>
          </p:cNvSpPr>
          <p:nvPr>
            <p:ph type="title"/>
          </p:nvPr>
        </p:nvSpPr>
        <p:spPr/>
        <p:txBody>
          <a:bodyPr/>
          <a:lstStyle/>
          <a:p>
            <a:r>
              <a:rPr lang="en-US"/>
              <a:t>Management Interfaces</a:t>
            </a:r>
          </a:p>
        </p:txBody>
      </p:sp>
      <p:graphicFrame>
        <p:nvGraphicFramePr>
          <p:cNvPr id="3" name="Table 2">
            <a:extLst>
              <a:ext uri="{FF2B5EF4-FFF2-40B4-BE49-F238E27FC236}">
                <a16:creationId xmlns:a16="http://schemas.microsoft.com/office/drawing/2014/main" id="{95BACC40-8D66-490F-97CC-A7C604597B82}"/>
              </a:ext>
            </a:extLst>
          </p:cNvPr>
          <p:cNvGraphicFramePr>
            <a:graphicFrameLocks noGrp="1"/>
          </p:cNvGraphicFramePr>
          <p:nvPr>
            <p:extLst>
              <p:ext uri="{D42A27DB-BD31-4B8C-83A1-F6EECF244321}">
                <p14:modId xmlns:p14="http://schemas.microsoft.com/office/powerpoint/2010/main" val="3619302577"/>
              </p:ext>
            </p:extLst>
          </p:nvPr>
        </p:nvGraphicFramePr>
        <p:xfrm>
          <a:off x="2560637" y="2232342"/>
          <a:ext cx="7315200" cy="338328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789678857"/>
                    </a:ext>
                  </a:extLst>
                </a:gridCol>
                <a:gridCol w="1828800">
                  <a:extLst>
                    <a:ext uri="{9D8B030D-6E8A-4147-A177-3AD203B41FA5}">
                      <a16:colId xmlns:a16="http://schemas.microsoft.com/office/drawing/2014/main" val="1005186353"/>
                    </a:ext>
                  </a:extLst>
                </a:gridCol>
                <a:gridCol w="1828800">
                  <a:extLst>
                    <a:ext uri="{9D8B030D-6E8A-4147-A177-3AD203B41FA5}">
                      <a16:colId xmlns:a16="http://schemas.microsoft.com/office/drawing/2014/main" val="160831668"/>
                    </a:ext>
                  </a:extLst>
                </a:gridCol>
                <a:gridCol w="1828800">
                  <a:extLst>
                    <a:ext uri="{9D8B030D-6E8A-4147-A177-3AD203B41FA5}">
                      <a16:colId xmlns:a16="http://schemas.microsoft.com/office/drawing/2014/main" val="2003610439"/>
                    </a:ext>
                  </a:extLst>
                </a:gridCol>
              </a:tblGrid>
              <a:tr h="640080">
                <a:tc>
                  <a:txBody>
                    <a:bodyPr/>
                    <a:lstStyle/>
                    <a:p>
                      <a:endParaRPr lang="en-US"/>
                    </a:p>
                  </a:txBody>
                  <a:tcPr/>
                </a:tc>
                <a:tc>
                  <a:txBody>
                    <a:bodyPr/>
                    <a:lstStyle/>
                    <a:p>
                      <a:r>
                        <a:rPr lang="en-US"/>
                        <a:t>Portal</a:t>
                      </a:r>
                    </a:p>
                  </a:txBody>
                  <a:tcPr/>
                </a:tc>
                <a:tc>
                  <a:txBody>
                    <a:bodyPr/>
                    <a:lstStyle/>
                    <a:p>
                      <a:r>
                        <a:rPr lang="en-US"/>
                        <a:t>PowerShell</a:t>
                      </a:r>
                    </a:p>
                  </a:txBody>
                  <a:tcPr/>
                </a:tc>
                <a:tc>
                  <a:txBody>
                    <a:bodyPr/>
                    <a:lstStyle/>
                    <a:p>
                      <a:r>
                        <a:rPr lang="en-US"/>
                        <a:t>T-SQL</a:t>
                      </a:r>
                    </a:p>
                  </a:txBody>
                  <a:tcPr/>
                </a:tc>
                <a:extLst>
                  <a:ext uri="{0D108BD9-81ED-4DB2-BD59-A6C34878D82A}">
                    <a16:rowId xmlns:a16="http://schemas.microsoft.com/office/drawing/2014/main" val="2526274669"/>
                  </a:ext>
                </a:extLst>
              </a:tr>
              <a:tr h="914400">
                <a:tc>
                  <a:txBody>
                    <a:bodyPr/>
                    <a:lstStyle/>
                    <a:p>
                      <a:r>
                        <a:rPr lang="en-US"/>
                        <a:t>Create</a:t>
                      </a:r>
                    </a:p>
                  </a:txBody>
                  <a:tcPr anchor="ct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47838738"/>
                  </a:ext>
                </a:extLst>
              </a:tr>
              <a:tr h="914400">
                <a:tc>
                  <a:txBody>
                    <a:bodyPr/>
                    <a:lstStyle/>
                    <a:p>
                      <a:r>
                        <a:rPr lang="en-US"/>
                        <a:t>Pause and resume</a:t>
                      </a:r>
                    </a:p>
                  </a:txBody>
                  <a:tcPr anchor="ct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73015892"/>
                  </a:ext>
                </a:extLst>
              </a:tr>
              <a:tr h="914400">
                <a:tc>
                  <a:txBody>
                    <a:bodyPr/>
                    <a:lstStyle/>
                    <a:p>
                      <a:r>
                        <a:rPr lang="en-US"/>
                        <a:t>Scale</a:t>
                      </a:r>
                    </a:p>
                  </a:txBody>
                  <a:tcPr anchor="ct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03106923"/>
                  </a:ext>
                </a:extLst>
              </a:tr>
            </a:tbl>
          </a:graphicData>
        </a:graphic>
      </p:graphicFrame>
      <p:pic>
        <p:nvPicPr>
          <p:cNvPr id="5" name="Graphic 4" descr="Checkmark">
            <a:extLst>
              <a:ext uri="{FF2B5EF4-FFF2-40B4-BE49-F238E27FC236}">
                <a16:creationId xmlns:a16="http://schemas.microsoft.com/office/drawing/2014/main" id="{FE7BF81C-7DE4-4C8B-82A3-3F36201CA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2887662"/>
            <a:ext cx="914400" cy="914400"/>
          </a:xfrm>
          <a:prstGeom prst="rect">
            <a:avLst/>
          </a:prstGeom>
        </p:spPr>
      </p:pic>
      <p:pic>
        <p:nvPicPr>
          <p:cNvPr id="7" name="Graphic 6" descr="No sign">
            <a:extLst>
              <a:ext uri="{FF2B5EF4-FFF2-40B4-BE49-F238E27FC236}">
                <a16:creationId xmlns:a16="http://schemas.microsoft.com/office/drawing/2014/main" id="{29661FA4-212F-4BD6-9ACD-B4C283874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2887662"/>
            <a:ext cx="914400" cy="914400"/>
          </a:xfrm>
          <a:prstGeom prst="rect">
            <a:avLst/>
          </a:prstGeom>
        </p:spPr>
      </p:pic>
      <p:pic>
        <p:nvPicPr>
          <p:cNvPr id="8" name="Graphic 7" descr="Checkmark">
            <a:extLst>
              <a:ext uri="{FF2B5EF4-FFF2-40B4-BE49-F238E27FC236}">
                <a16:creationId xmlns:a16="http://schemas.microsoft.com/office/drawing/2014/main" id="{963CA578-F98B-4EDD-8359-2563B310E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3794442"/>
            <a:ext cx="914400" cy="914400"/>
          </a:xfrm>
          <a:prstGeom prst="rect">
            <a:avLst/>
          </a:prstGeom>
        </p:spPr>
      </p:pic>
      <p:pic>
        <p:nvPicPr>
          <p:cNvPr id="9" name="Graphic 8" descr="Checkmark">
            <a:extLst>
              <a:ext uri="{FF2B5EF4-FFF2-40B4-BE49-F238E27FC236}">
                <a16:creationId xmlns:a16="http://schemas.microsoft.com/office/drawing/2014/main" id="{D4FBDD36-D997-48A7-A1B5-3281B904F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70437" y="4705032"/>
            <a:ext cx="914400" cy="914400"/>
          </a:xfrm>
          <a:prstGeom prst="rect">
            <a:avLst/>
          </a:prstGeom>
        </p:spPr>
      </p:pic>
      <p:pic>
        <p:nvPicPr>
          <p:cNvPr id="10" name="Graphic 9" descr="No sign">
            <a:extLst>
              <a:ext uri="{FF2B5EF4-FFF2-40B4-BE49-F238E27FC236}">
                <a16:creationId xmlns:a16="http://schemas.microsoft.com/office/drawing/2014/main" id="{DC3FB1EC-B3CC-446F-B386-83DF7FD963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3790632"/>
            <a:ext cx="914400" cy="914400"/>
          </a:xfrm>
          <a:prstGeom prst="rect">
            <a:avLst/>
          </a:prstGeom>
        </p:spPr>
      </p:pic>
      <p:pic>
        <p:nvPicPr>
          <p:cNvPr id="11" name="Graphic 10" descr="Checkmark">
            <a:extLst>
              <a:ext uri="{FF2B5EF4-FFF2-40B4-BE49-F238E27FC236}">
                <a16:creationId xmlns:a16="http://schemas.microsoft.com/office/drawing/2014/main" id="{4535F860-050E-4287-A6FD-E1260106E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2883852"/>
            <a:ext cx="914400" cy="914400"/>
          </a:xfrm>
          <a:prstGeom prst="rect">
            <a:avLst/>
          </a:prstGeom>
        </p:spPr>
      </p:pic>
      <p:pic>
        <p:nvPicPr>
          <p:cNvPr id="12" name="Graphic 11" descr="Checkmark">
            <a:extLst>
              <a:ext uri="{FF2B5EF4-FFF2-40B4-BE49-F238E27FC236}">
                <a16:creationId xmlns:a16="http://schemas.microsoft.com/office/drawing/2014/main" id="{F8D35DB4-6B4F-4086-8292-2D4B0B329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3790632"/>
            <a:ext cx="914400" cy="914400"/>
          </a:xfrm>
          <a:prstGeom prst="rect">
            <a:avLst/>
          </a:prstGeom>
        </p:spPr>
      </p:pic>
      <p:pic>
        <p:nvPicPr>
          <p:cNvPr id="13" name="Graphic 12" descr="Checkmark">
            <a:extLst>
              <a:ext uri="{FF2B5EF4-FFF2-40B4-BE49-F238E27FC236}">
                <a16:creationId xmlns:a16="http://schemas.microsoft.com/office/drawing/2014/main" id="{FAF7EDD7-F789-4A46-BD53-4D5BA7231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1639" y="4701222"/>
            <a:ext cx="914400" cy="914400"/>
          </a:xfrm>
          <a:prstGeom prst="rect">
            <a:avLst/>
          </a:prstGeom>
        </p:spPr>
      </p:pic>
      <p:pic>
        <p:nvPicPr>
          <p:cNvPr id="14" name="Graphic 13" descr="Checkmark">
            <a:extLst>
              <a:ext uri="{FF2B5EF4-FFF2-40B4-BE49-F238E27FC236}">
                <a16:creationId xmlns:a16="http://schemas.microsoft.com/office/drawing/2014/main" id="{ACE49E3F-4C14-460D-B26D-DCCB2495D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8037" y="4708842"/>
            <a:ext cx="914400" cy="914400"/>
          </a:xfrm>
          <a:prstGeom prst="rect">
            <a:avLst/>
          </a:prstGeom>
        </p:spPr>
      </p:pic>
    </p:spTree>
    <p:extLst>
      <p:ext uri="{BB962C8B-B14F-4D97-AF65-F5344CB8AC3E}">
        <p14:creationId xmlns:p14="http://schemas.microsoft.com/office/powerpoint/2010/main" val="298140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a:t>Scaling via T-SQL and PowerShell</a:t>
            </a:r>
          </a:p>
        </p:txBody>
      </p:sp>
      <p:sp>
        <p:nvSpPr>
          <p:cNvPr id="5" name="Rectangle 4">
            <a:extLst>
              <a:ext uri="{FF2B5EF4-FFF2-40B4-BE49-F238E27FC236}">
                <a16:creationId xmlns:a16="http://schemas.microsoft.com/office/drawing/2014/main" id="{42B138D8-0B5A-44D3-A9FE-8A07ADC0915A}"/>
              </a:ext>
            </a:extLst>
          </p:cNvPr>
          <p:cNvSpPr/>
          <p:nvPr/>
        </p:nvSpPr>
        <p:spPr>
          <a:xfrm>
            <a:off x="731837" y="1668462"/>
            <a:ext cx="9974262" cy="1107996"/>
          </a:xfrm>
          <a:prstGeom prst="rect">
            <a:avLst/>
          </a:prstGeom>
          <a:solidFill>
            <a:schemeClr val="bg1"/>
          </a:solidFill>
        </p:spPr>
        <p:txBody>
          <a:bodyPr wrap="square">
            <a:spAutoFit/>
          </a:bodyPr>
          <a:lstStyle/>
          <a:p>
            <a:pPr lvl="0">
              <a:lnSpc>
                <a:spcPct val="90000"/>
              </a:lnSpc>
              <a:spcBef>
                <a:spcPct val="20000"/>
              </a:spcBef>
              <a:buSzPct val="90000"/>
            </a:pPr>
            <a:r>
              <a:rPr lang="en-GB" sz="3300">
                <a:solidFill>
                  <a:srgbClr val="0000FF"/>
                </a:solidFill>
                <a:highlight>
                  <a:srgbClr val="FFFFFF"/>
                </a:highlight>
                <a:latin typeface="Consolas" panose="020B0609020204030204" pitchFamily="49" charset="0"/>
              </a:rPr>
              <a:t>ALTER</a:t>
            </a:r>
            <a:r>
              <a:rPr lang="en-GB" sz="3300">
                <a:solidFill>
                  <a:srgbClr val="000000"/>
                </a:solidFill>
                <a:highlight>
                  <a:srgbClr val="FFFFFF"/>
                </a:highlight>
                <a:latin typeface="Consolas" panose="020B0609020204030204" pitchFamily="49" charset="0"/>
              </a:rPr>
              <a:t> </a:t>
            </a:r>
            <a:r>
              <a:rPr lang="en-GB" sz="3300">
                <a:solidFill>
                  <a:srgbClr val="0000FF"/>
                </a:solidFill>
                <a:highlight>
                  <a:srgbClr val="FFFFFF"/>
                </a:highlight>
                <a:latin typeface="Consolas" panose="020B0609020204030204" pitchFamily="49" charset="0"/>
              </a:rPr>
              <a:t>DATABASE</a:t>
            </a:r>
            <a:r>
              <a:rPr lang="en-GB" sz="3300">
                <a:solidFill>
                  <a:srgbClr val="000000"/>
                </a:solidFill>
                <a:highlight>
                  <a:srgbClr val="FFFFFF"/>
                </a:highlight>
                <a:latin typeface="Consolas" panose="020B0609020204030204" pitchFamily="49" charset="0"/>
              </a:rPr>
              <a:t> </a:t>
            </a:r>
            <a:r>
              <a:rPr lang="en-GB" sz="3300" err="1">
                <a:solidFill>
                  <a:srgbClr val="000000"/>
                </a:solidFill>
                <a:highlight>
                  <a:srgbClr val="FFFFFF"/>
                </a:highlight>
                <a:latin typeface="Consolas" panose="020B0609020204030204" pitchFamily="49" charset="0"/>
              </a:rPr>
              <a:t>ContosoRetailDW</a:t>
            </a:r>
            <a:endParaRPr lang="en-GB" sz="3300">
              <a:solidFill>
                <a:srgbClr val="000000"/>
              </a:solidFill>
              <a:highlight>
                <a:srgbClr val="FFFFFF"/>
              </a:highlight>
              <a:latin typeface="Consolas" panose="020B0609020204030204" pitchFamily="49" charset="0"/>
            </a:endParaRPr>
          </a:p>
          <a:p>
            <a:pPr lvl="0">
              <a:lnSpc>
                <a:spcPct val="90000"/>
              </a:lnSpc>
              <a:spcBef>
                <a:spcPct val="20000"/>
              </a:spcBef>
              <a:buSzPct val="90000"/>
            </a:pPr>
            <a:r>
              <a:rPr lang="en-GB" sz="3300">
                <a:solidFill>
                  <a:srgbClr val="0000FF"/>
                </a:solidFill>
                <a:highlight>
                  <a:srgbClr val="FFFFFF"/>
                </a:highlight>
                <a:latin typeface="Consolas" panose="020B0609020204030204" pitchFamily="49" charset="0"/>
              </a:rPr>
              <a:t>MODIFY </a:t>
            </a:r>
            <a:r>
              <a:rPr lang="en-GB" sz="3300">
                <a:solidFill>
                  <a:srgbClr val="808080"/>
                </a:solidFill>
                <a:highlight>
                  <a:srgbClr val="FFFFFF"/>
                </a:highlight>
                <a:latin typeface="Consolas" panose="020B0609020204030204" pitchFamily="49" charset="0"/>
              </a:rPr>
              <a:t>(</a:t>
            </a:r>
            <a:r>
              <a:rPr lang="en-GB" sz="3300" err="1">
                <a:solidFill>
                  <a:srgbClr val="000000"/>
                </a:solidFill>
                <a:highlight>
                  <a:srgbClr val="FFFFFF"/>
                </a:highlight>
                <a:latin typeface="Consolas" panose="020B0609020204030204" pitchFamily="49" charset="0"/>
              </a:rPr>
              <a:t>service_objective</a:t>
            </a:r>
            <a:r>
              <a:rPr lang="en-GB" sz="3300">
                <a:solidFill>
                  <a:srgbClr val="000000"/>
                </a:solidFill>
                <a:highlight>
                  <a:srgbClr val="FFFFFF"/>
                </a:highlight>
                <a:latin typeface="Consolas" panose="020B0609020204030204" pitchFamily="49" charset="0"/>
              </a:rPr>
              <a:t> </a:t>
            </a:r>
            <a:r>
              <a:rPr lang="en-GB" sz="3300">
                <a:solidFill>
                  <a:srgbClr val="808080"/>
                </a:solidFill>
                <a:highlight>
                  <a:srgbClr val="FFFFFF"/>
                </a:highlight>
                <a:latin typeface="Consolas" panose="020B0609020204030204" pitchFamily="49" charset="0"/>
              </a:rPr>
              <a:t>=</a:t>
            </a:r>
            <a:r>
              <a:rPr lang="en-GB" sz="3300">
                <a:solidFill>
                  <a:srgbClr val="000000"/>
                </a:solidFill>
                <a:highlight>
                  <a:srgbClr val="FFFFFF"/>
                </a:highlight>
                <a:latin typeface="Consolas" panose="020B0609020204030204" pitchFamily="49" charset="0"/>
              </a:rPr>
              <a:t> </a:t>
            </a:r>
            <a:r>
              <a:rPr lang="en-GB" sz="3300">
                <a:solidFill>
                  <a:srgbClr val="FF0000"/>
                </a:solidFill>
                <a:highlight>
                  <a:srgbClr val="FFFFFF"/>
                </a:highlight>
                <a:latin typeface="Consolas" panose="020B0609020204030204" pitchFamily="49" charset="0"/>
              </a:rPr>
              <a:t>'DW100'</a:t>
            </a:r>
            <a:r>
              <a:rPr lang="en-GB" sz="3300">
                <a:solidFill>
                  <a:srgbClr val="808080"/>
                </a:solidFill>
                <a:highlight>
                  <a:srgbClr val="FFFFFF"/>
                </a:highlight>
                <a:latin typeface="Consolas" panose="020B0609020204030204" pitchFamily="49" charset="0"/>
              </a:rPr>
              <a:t>);</a:t>
            </a:r>
          </a:p>
        </p:txBody>
      </p:sp>
      <p:sp>
        <p:nvSpPr>
          <p:cNvPr id="6" name="Rectangle 5">
            <a:extLst>
              <a:ext uri="{FF2B5EF4-FFF2-40B4-BE49-F238E27FC236}">
                <a16:creationId xmlns:a16="http://schemas.microsoft.com/office/drawing/2014/main" id="{E4F58769-2B49-443A-9127-6C374AED439D}"/>
              </a:ext>
            </a:extLst>
          </p:cNvPr>
          <p:cNvSpPr/>
          <p:nvPr/>
        </p:nvSpPr>
        <p:spPr>
          <a:xfrm>
            <a:off x="729748" y="3915412"/>
            <a:ext cx="11277600" cy="2783839"/>
          </a:xfrm>
          <a:prstGeom prst="rect">
            <a:avLst/>
          </a:prstGeom>
          <a:solidFill>
            <a:schemeClr val="bg1"/>
          </a:solidFill>
        </p:spPr>
        <p:txBody>
          <a:bodyPr wrap="square">
            <a:spAutoFit/>
          </a:bodyPr>
          <a:lstStyle/>
          <a:p>
            <a:pPr lvl="0">
              <a:lnSpc>
                <a:spcPct val="90000"/>
              </a:lnSpc>
              <a:spcBef>
                <a:spcPct val="20000"/>
              </a:spcBef>
              <a:buSzPct val="90000"/>
            </a:pPr>
            <a:r>
              <a:rPr lang="en-GB" sz="3300">
                <a:solidFill>
                  <a:srgbClr val="0000FF"/>
                </a:solidFill>
                <a:latin typeface="Lucida Console" panose="020B0609040504020204" pitchFamily="49" charset="0"/>
              </a:rPr>
              <a:t>Set-</a:t>
            </a:r>
            <a:r>
              <a:rPr lang="en-GB" sz="3300" err="1">
                <a:solidFill>
                  <a:srgbClr val="0000FF"/>
                </a:solidFill>
                <a:latin typeface="Lucida Console" panose="020B0609040504020204" pitchFamily="49" charset="0"/>
              </a:rPr>
              <a:t>AzureRmSqlDatabase</a:t>
            </a:r>
            <a:r>
              <a:rPr lang="en-GB" sz="3300">
                <a:solidFill>
                  <a:prstClr val="black"/>
                </a:solidFill>
                <a:latin typeface="Lucida Console" panose="020B0609040504020204" pitchFamily="49" charset="0"/>
              </a:rPr>
              <a:t> `</a:t>
            </a:r>
          </a:p>
          <a:p>
            <a:pPr lvl="0">
              <a:lnSpc>
                <a:spcPct val="90000"/>
              </a:lnSpc>
              <a:spcBef>
                <a:spcPct val="20000"/>
              </a:spcBef>
              <a:buSzPct val="90000"/>
            </a:pPr>
            <a:r>
              <a:rPr lang="en-GB" sz="3300">
                <a:solidFill>
                  <a:prstClr val="black"/>
                </a:solidFill>
                <a:latin typeface="Lucida Console" panose="020B0609040504020204" pitchFamily="49" charset="0"/>
              </a:rPr>
              <a:t>    </a:t>
            </a:r>
            <a:r>
              <a:rPr lang="en-GB" sz="3300">
                <a:solidFill>
                  <a:srgbClr val="000080"/>
                </a:solidFill>
                <a:latin typeface="Lucida Console" panose="020B0609040504020204" pitchFamily="49" charset="0"/>
              </a:rPr>
              <a:t>–</a:t>
            </a:r>
            <a:r>
              <a:rPr lang="en-GB" sz="3300" err="1">
                <a:solidFill>
                  <a:srgbClr val="000080"/>
                </a:solidFill>
                <a:latin typeface="Lucida Console" panose="020B0609040504020204" pitchFamily="49" charset="0"/>
              </a:rPr>
              <a:t>ResourceGroupName</a:t>
            </a:r>
            <a:r>
              <a:rPr lang="en-GB" sz="3300">
                <a:solidFill>
                  <a:prstClr val="black"/>
                </a:solidFill>
                <a:latin typeface="Lucida Console" panose="020B0609040504020204" pitchFamily="49" charset="0"/>
              </a:rPr>
              <a:t> </a:t>
            </a:r>
            <a:r>
              <a:rPr lang="en-GB" sz="3300">
                <a:solidFill>
                  <a:srgbClr val="8B0000"/>
                </a:solidFill>
                <a:latin typeface="Lucida Console" panose="020B0609040504020204" pitchFamily="49" charset="0"/>
              </a:rPr>
              <a:t>"</a:t>
            </a:r>
            <a:r>
              <a:rPr lang="en-GB" sz="3300" err="1">
                <a:solidFill>
                  <a:srgbClr val="8B0000"/>
                </a:solidFill>
                <a:latin typeface="Lucida Console" panose="020B0609040504020204" pitchFamily="49" charset="0"/>
              </a:rPr>
              <a:t>RG_name</a:t>
            </a:r>
            <a:r>
              <a:rPr lang="en-GB" sz="3300">
                <a:solidFill>
                  <a:srgbClr val="8B0000"/>
                </a:solidFill>
                <a:latin typeface="Lucida Console" panose="020B0609040504020204" pitchFamily="49" charset="0"/>
              </a:rPr>
              <a:t>"</a:t>
            </a:r>
            <a:r>
              <a:rPr lang="en-GB" sz="3300">
                <a:solidFill>
                  <a:prstClr val="black"/>
                </a:solidFill>
                <a:latin typeface="Lucida Console" panose="020B0609040504020204" pitchFamily="49" charset="0"/>
              </a:rPr>
              <a:t> `</a:t>
            </a:r>
          </a:p>
          <a:p>
            <a:pPr lvl="0">
              <a:lnSpc>
                <a:spcPct val="90000"/>
              </a:lnSpc>
              <a:spcBef>
                <a:spcPct val="20000"/>
              </a:spcBef>
              <a:buSzPct val="90000"/>
            </a:pPr>
            <a:r>
              <a:rPr lang="en-GB" sz="3300">
                <a:solidFill>
                  <a:prstClr val="black"/>
                </a:solidFill>
                <a:latin typeface="Lucida Console" panose="020B0609040504020204" pitchFamily="49" charset="0"/>
              </a:rPr>
              <a:t>    </a:t>
            </a:r>
            <a:r>
              <a:rPr lang="en-GB" sz="3300">
                <a:solidFill>
                  <a:srgbClr val="000080"/>
                </a:solidFill>
                <a:latin typeface="Lucida Console" panose="020B0609040504020204" pitchFamily="49" charset="0"/>
              </a:rPr>
              <a:t>–</a:t>
            </a:r>
            <a:r>
              <a:rPr lang="en-GB" sz="3300" err="1">
                <a:solidFill>
                  <a:srgbClr val="000080"/>
                </a:solidFill>
                <a:latin typeface="Lucida Console" panose="020B0609040504020204" pitchFamily="49" charset="0"/>
              </a:rPr>
              <a:t>ServerName</a:t>
            </a:r>
            <a:r>
              <a:rPr lang="en-GB" sz="3300">
                <a:solidFill>
                  <a:prstClr val="black"/>
                </a:solidFill>
                <a:latin typeface="Lucida Console" panose="020B0609040504020204" pitchFamily="49" charset="0"/>
              </a:rPr>
              <a:t> </a:t>
            </a:r>
            <a:r>
              <a:rPr lang="en-GB" sz="3300">
                <a:solidFill>
                  <a:srgbClr val="8B0000"/>
                </a:solidFill>
                <a:latin typeface="Lucida Console" panose="020B0609040504020204" pitchFamily="49" charset="0"/>
              </a:rPr>
              <a:t>"</a:t>
            </a:r>
            <a:r>
              <a:rPr lang="en-GB" sz="3300" err="1">
                <a:solidFill>
                  <a:srgbClr val="8B0000"/>
                </a:solidFill>
                <a:latin typeface="Lucida Console" panose="020B0609040504020204" pitchFamily="49" charset="0"/>
              </a:rPr>
              <a:t>SRV_name</a:t>
            </a:r>
            <a:r>
              <a:rPr lang="en-GB" sz="3300">
                <a:solidFill>
                  <a:srgbClr val="8B0000"/>
                </a:solidFill>
                <a:latin typeface="Lucida Console" panose="020B0609040504020204" pitchFamily="49" charset="0"/>
              </a:rPr>
              <a:t>"</a:t>
            </a:r>
            <a:r>
              <a:rPr lang="en-GB" sz="3300">
                <a:solidFill>
                  <a:prstClr val="black"/>
                </a:solidFill>
                <a:latin typeface="Lucida Console" panose="020B0609040504020204" pitchFamily="49" charset="0"/>
              </a:rPr>
              <a:t> `</a:t>
            </a:r>
          </a:p>
          <a:p>
            <a:pPr lvl="0">
              <a:lnSpc>
                <a:spcPct val="90000"/>
              </a:lnSpc>
              <a:spcBef>
                <a:spcPct val="20000"/>
              </a:spcBef>
              <a:buSzPct val="90000"/>
            </a:pPr>
            <a:r>
              <a:rPr lang="en-GB" sz="3300">
                <a:solidFill>
                  <a:prstClr val="black"/>
                </a:solidFill>
                <a:latin typeface="Lucida Console" panose="020B0609040504020204" pitchFamily="49" charset="0"/>
              </a:rPr>
              <a:t>    </a:t>
            </a:r>
            <a:r>
              <a:rPr lang="en-GB" sz="3300">
                <a:solidFill>
                  <a:srgbClr val="000080"/>
                </a:solidFill>
                <a:latin typeface="Lucida Console" panose="020B0609040504020204" pitchFamily="49" charset="0"/>
              </a:rPr>
              <a:t>–</a:t>
            </a:r>
            <a:r>
              <a:rPr lang="en-GB" sz="3300" err="1">
                <a:solidFill>
                  <a:srgbClr val="000080"/>
                </a:solidFill>
                <a:latin typeface="Lucida Console" panose="020B0609040504020204" pitchFamily="49" charset="0"/>
              </a:rPr>
              <a:t>DatabaseName</a:t>
            </a:r>
            <a:r>
              <a:rPr lang="en-GB" sz="3300">
                <a:solidFill>
                  <a:prstClr val="black"/>
                </a:solidFill>
                <a:latin typeface="Lucida Console" panose="020B0609040504020204" pitchFamily="49" charset="0"/>
              </a:rPr>
              <a:t> </a:t>
            </a:r>
            <a:r>
              <a:rPr lang="en-GB" sz="3300">
                <a:solidFill>
                  <a:srgbClr val="8B0000"/>
                </a:solidFill>
                <a:latin typeface="Lucida Console" panose="020B0609040504020204" pitchFamily="49" charset="0"/>
              </a:rPr>
              <a:t>"</a:t>
            </a:r>
            <a:r>
              <a:rPr lang="en-GB" sz="3300" err="1">
                <a:solidFill>
                  <a:srgbClr val="8B0000"/>
                </a:solidFill>
                <a:latin typeface="Lucida Console" panose="020B0609040504020204" pitchFamily="49" charset="0"/>
              </a:rPr>
              <a:t>DB_name</a:t>
            </a:r>
            <a:r>
              <a:rPr lang="en-GB" sz="3300">
                <a:solidFill>
                  <a:srgbClr val="8B0000"/>
                </a:solidFill>
                <a:latin typeface="Lucida Console" panose="020B0609040504020204" pitchFamily="49" charset="0"/>
              </a:rPr>
              <a:t>" </a:t>
            </a:r>
            <a:r>
              <a:rPr lang="en-GB" sz="3300">
                <a:solidFill>
                  <a:prstClr val="black"/>
                </a:solidFill>
                <a:latin typeface="Lucida Console" panose="020B0609040504020204" pitchFamily="49" charset="0"/>
              </a:rPr>
              <a:t>`</a:t>
            </a:r>
          </a:p>
          <a:p>
            <a:pPr lvl="0">
              <a:lnSpc>
                <a:spcPct val="90000"/>
              </a:lnSpc>
              <a:spcBef>
                <a:spcPct val="20000"/>
              </a:spcBef>
              <a:buSzPct val="90000"/>
            </a:pPr>
            <a:r>
              <a:rPr lang="en-GB" sz="3300">
                <a:solidFill>
                  <a:prstClr val="black"/>
                </a:solidFill>
                <a:latin typeface="Lucida Console" panose="020B0609040504020204" pitchFamily="49" charset="0"/>
              </a:rPr>
              <a:t>    </a:t>
            </a:r>
            <a:r>
              <a:rPr lang="en-GB" sz="3300">
                <a:solidFill>
                  <a:srgbClr val="000080"/>
                </a:solidFill>
                <a:latin typeface="Lucida Console" panose="020B0609040504020204" pitchFamily="49" charset="0"/>
              </a:rPr>
              <a:t>-</a:t>
            </a:r>
            <a:r>
              <a:rPr lang="en-GB" sz="3300" err="1">
                <a:solidFill>
                  <a:srgbClr val="000080"/>
                </a:solidFill>
                <a:latin typeface="Lucida Console" panose="020B0609040504020204" pitchFamily="49" charset="0"/>
              </a:rPr>
              <a:t>RequestedServiceObjectiveName</a:t>
            </a:r>
            <a:r>
              <a:rPr lang="en-GB" sz="3300">
                <a:solidFill>
                  <a:prstClr val="black"/>
                </a:solidFill>
                <a:latin typeface="Lucida Console" panose="020B0609040504020204" pitchFamily="49" charset="0"/>
              </a:rPr>
              <a:t> </a:t>
            </a:r>
            <a:r>
              <a:rPr lang="en-GB" sz="3300">
                <a:solidFill>
                  <a:srgbClr val="8B0000"/>
                </a:solidFill>
                <a:latin typeface="Lucida Console" panose="020B0609040504020204" pitchFamily="49" charset="0"/>
              </a:rPr>
              <a:t>"DW1000"</a:t>
            </a:r>
          </a:p>
        </p:txBody>
      </p:sp>
      <p:sp>
        <p:nvSpPr>
          <p:cNvPr id="7" name="TextBox 6">
            <a:extLst>
              <a:ext uri="{FF2B5EF4-FFF2-40B4-BE49-F238E27FC236}">
                <a16:creationId xmlns:a16="http://schemas.microsoft.com/office/drawing/2014/main" id="{41EBDBB1-442B-48C4-A6FC-13B5B52296CC}"/>
              </a:ext>
            </a:extLst>
          </p:cNvPr>
          <p:cNvSpPr txBox="1"/>
          <p:nvPr/>
        </p:nvSpPr>
        <p:spPr>
          <a:xfrm>
            <a:off x="272272" y="11350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a:gradFill>
                  <a:gsLst>
                    <a:gs pos="2917">
                      <a:schemeClr val="tx1"/>
                    </a:gs>
                    <a:gs pos="30000">
                      <a:schemeClr val="tx1"/>
                    </a:gs>
                  </a:gsLst>
                  <a:lin ang="5400000" scaled="0"/>
                </a:gradFill>
              </a:rPr>
              <a:t>T-SQL</a:t>
            </a:r>
          </a:p>
        </p:txBody>
      </p:sp>
      <p:sp>
        <p:nvSpPr>
          <p:cNvPr id="8" name="TextBox 7">
            <a:extLst>
              <a:ext uri="{FF2B5EF4-FFF2-40B4-BE49-F238E27FC236}">
                <a16:creationId xmlns:a16="http://schemas.microsoft.com/office/drawing/2014/main" id="{55496B2F-7B01-4E44-8283-2A779C1B9201}"/>
              </a:ext>
            </a:extLst>
          </p:cNvPr>
          <p:cNvSpPr txBox="1"/>
          <p:nvPr/>
        </p:nvSpPr>
        <p:spPr>
          <a:xfrm>
            <a:off x="272272" y="33448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a:gradFill>
                  <a:gsLst>
                    <a:gs pos="2917">
                      <a:schemeClr val="tx1"/>
                    </a:gs>
                    <a:gs pos="30000">
                      <a:schemeClr val="tx1"/>
                    </a:gs>
                  </a:gsLst>
                  <a:lin ang="5400000" scaled="0"/>
                </a:gradFill>
              </a:rPr>
              <a:t>PowerShell</a:t>
            </a:r>
          </a:p>
        </p:txBody>
      </p:sp>
    </p:spTree>
    <p:extLst>
      <p:ext uri="{BB962C8B-B14F-4D97-AF65-F5344CB8AC3E}">
        <p14:creationId xmlns:p14="http://schemas.microsoft.com/office/powerpoint/2010/main" val="35410361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t>Agenda</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5355312"/>
          </a:xfrm>
          <a:prstGeom prst="rect">
            <a:avLst/>
          </a:prstGeom>
        </p:spPr>
        <p:txBody>
          <a:bodyPr wrap="square">
            <a:spAutoFit/>
          </a:bodyPr>
          <a:lstStyle/>
          <a:p>
            <a:r>
              <a:rPr lang="en-US" dirty="0">
                <a:solidFill>
                  <a:srgbClr val="000000"/>
                </a:solidFill>
              </a:rPr>
              <a:t>8:30 AM to 8:45 AM 	Welcome</a:t>
            </a:r>
          </a:p>
          <a:p>
            <a:r>
              <a:rPr lang="en-US" dirty="0">
                <a:solidFill>
                  <a:srgbClr val="000000"/>
                </a:solidFill>
              </a:rPr>
              <a:t>8:45 AM to 9:30 AM	Introduction to Azure SQL DW</a:t>
            </a:r>
          </a:p>
          <a:p>
            <a:r>
              <a:rPr lang="en-US" dirty="0">
                <a:solidFill>
                  <a:srgbClr val="000000"/>
                </a:solidFill>
              </a:rPr>
              <a:t>9:30 AM to 10:00 AM	New Features and Enhancements</a:t>
            </a:r>
          </a:p>
          <a:p>
            <a:r>
              <a:rPr lang="en-US" dirty="0">
                <a:solidFill>
                  <a:srgbClr val="000000"/>
                </a:solidFill>
              </a:rPr>
              <a:t>10:00 AM to 10:45 AM	Migration Scenarios, Use Cases and Design Patterns</a:t>
            </a:r>
          </a:p>
          <a:p>
            <a:endParaRPr lang="en-US" b="1" dirty="0">
              <a:solidFill>
                <a:srgbClr val="000000"/>
              </a:solidFill>
            </a:endParaRPr>
          </a:p>
          <a:p>
            <a:r>
              <a:rPr lang="en-US" b="1" dirty="0">
                <a:solidFill>
                  <a:srgbClr val="000000"/>
                </a:solidFill>
              </a:rPr>
              <a:t>Break: 10:45 AM to 11:00 PM</a:t>
            </a:r>
          </a:p>
          <a:p>
            <a:endParaRPr lang="en-US" dirty="0">
              <a:solidFill>
                <a:srgbClr val="000000"/>
              </a:solidFill>
            </a:endParaRPr>
          </a:p>
          <a:p>
            <a:r>
              <a:rPr lang="en-US" dirty="0">
                <a:solidFill>
                  <a:srgbClr val="000000"/>
                </a:solidFill>
              </a:rPr>
              <a:t>11:00 AM to 12:00 PM	Compete Scenarios and PG Support</a:t>
            </a:r>
          </a:p>
          <a:p>
            <a:endParaRPr lang="en-US" b="1" dirty="0">
              <a:solidFill>
                <a:srgbClr val="000000"/>
              </a:solidFill>
            </a:endParaRPr>
          </a:p>
          <a:p>
            <a:r>
              <a:rPr lang="en-US" b="1" dirty="0">
                <a:solidFill>
                  <a:srgbClr val="000000"/>
                </a:solidFill>
              </a:rPr>
              <a:t>Lunch: 12:00 PM to 1:00 PM</a:t>
            </a:r>
          </a:p>
          <a:p>
            <a:endParaRPr lang="en-US" dirty="0">
              <a:solidFill>
                <a:srgbClr val="000000"/>
              </a:solidFill>
            </a:endParaRPr>
          </a:p>
          <a:p>
            <a:r>
              <a:rPr lang="en-US" dirty="0">
                <a:solidFill>
                  <a:srgbClr val="000000"/>
                </a:solidFill>
              </a:rPr>
              <a:t>1:00 PM to 2:00 PM	Lab 1: Data loading scenarios and best practices</a:t>
            </a:r>
          </a:p>
          <a:p>
            <a:r>
              <a:rPr lang="en-US" dirty="0">
                <a:solidFill>
                  <a:srgbClr val="000000"/>
                </a:solidFill>
              </a:rPr>
              <a:t>2:00 PM to 3:00 PM	Lab 2: Performance Tuning best practices</a:t>
            </a:r>
          </a:p>
          <a:p>
            <a:endParaRPr lang="en-US" b="1" dirty="0">
              <a:solidFill>
                <a:srgbClr val="000000"/>
              </a:solidFill>
            </a:endParaRPr>
          </a:p>
          <a:p>
            <a:r>
              <a:rPr lang="en-US" b="1" dirty="0">
                <a:solidFill>
                  <a:srgbClr val="000000"/>
                </a:solidFill>
              </a:rPr>
              <a:t>Break: 3:00 PM to 3:15 PM</a:t>
            </a:r>
          </a:p>
          <a:p>
            <a:endParaRPr lang="en-US" dirty="0">
              <a:solidFill>
                <a:srgbClr val="000000"/>
              </a:solidFill>
            </a:endParaRPr>
          </a:p>
          <a:p>
            <a:r>
              <a:rPr lang="en-US" dirty="0">
                <a:solidFill>
                  <a:srgbClr val="000000"/>
                </a:solidFill>
              </a:rPr>
              <a:t>3:15 PM to 4:00 PM	Lab 3: Monitoring, Maintenance and Security</a:t>
            </a:r>
          </a:p>
          <a:p>
            <a:r>
              <a:rPr lang="en-US" dirty="0">
                <a:solidFill>
                  <a:srgbClr val="000000"/>
                </a:solidFill>
              </a:rPr>
              <a:t>4:00 PM to 4:30 PM	Product Roadmap</a:t>
            </a:r>
          </a:p>
          <a:p>
            <a:r>
              <a:rPr lang="en-US" dirty="0">
                <a:solidFill>
                  <a:srgbClr val="000000"/>
                </a:solidFill>
              </a:rPr>
              <a:t>4:30 to 5:00 PM - Q&amp;A</a:t>
            </a:r>
            <a:endParaRPr lang="en-US" b="0" i="0" dirty="0">
              <a:solidFill>
                <a:srgbClr val="000000"/>
              </a:solidFill>
              <a:effectLst/>
            </a:endParaRPr>
          </a:p>
        </p:txBody>
      </p:sp>
    </p:spTree>
    <p:extLst>
      <p:ext uri="{BB962C8B-B14F-4D97-AF65-F5344CB8AC3E}">
        <p14:creationId xmlns:p14="http://schemas.microsoft.com/office/powerpoint/2010/main" val="2739369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nvPr>
        </p:nvGraphicFramePr>
        <p:xfrm>
          <a:off x="1023395" y="2609358"/>
          <a:ext cx="2937702" cy="2696056"/>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nvPr>
        </p:nvGraphicFramePr>
        <p:xfrm>
          <a:off x="1036637" y="2656378"/>
          <a:ext cx="2937702" cy="4250396"/>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extLst/>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extLst/>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extLst/>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extLst/>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extLst/>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a:t>Scenarios to consider using Replicated tables:</a:t>
            </a:r>
          </a:p>
          <a:p>
            <a:pPr marL="466298" lvl="1" indent="0">
              <a:buNone/>
            </a:pPr>
            <a:r>
              <a:rPr lang="en-US">
                <a:latin typeface="+mj-lt"/>
              </a:rPr>
              <a:t>Star schema reporting</a:t>
            </a:r>
          </a:p>
          <a:p>
            <a:pPr marL="932597" lvl="2" indent="0">
              <a:buNone/>
            </a:pPr>
            <a:r>
              <a:rPr lang="en-US">
                <a:latin typeface="+mj-lt"/>
              </a:rPr>
              <a:t>Dimensions – descriptive entities about fact data</a:t>
            </a:r>
          </a:p>
          <a:p>
            <a:pPr marL="466298" lvl="1" indent="0">
              <a:buNone/>
            </a:pPr>
            <a:r>
              <a:rPr lang="en-US">
                <a:latin typeface="+mj-lt"/>
              </a:rPr>
              <a:t>ETL master data, common domain data used during transaction loading</a:t>
            </a:r>
          </a:p>
          <a:p>
            <a:pPr marL="297371" lvl="1" indent="0">
              <a:buNone/>
            </a:pPr>
            <a:endParaRPr lang="en-US">
              <a:latin typeface="+mj-lt"/>
            </a:endParaRPr>
          </a:p>
          <a:p>
            <a:pPr marL="0" indent="0">
              <a:buNone/>
            </a:pPr>
            <a:endParaRPr lang="en-US"/>
          </a:p>
          <a:p>
            <a:pPr marL="466298" lvl="1" indent="0">
              <a:buNone/>
            </a:pPr>
            <a:endParaRPr lang="en-US"/>
          </a:p>
          <a:p>
            <a:pPr marL="466298" lvl="1" indent="0">
              <a:buNone/>
            </a:pPr>
            <a:endParaRPr lang="en-US"/>
          </a:p>
          <a:p>
            <a:pPr marL="0" indent="0">
              <a:buNone/>
            </a:pPr>
            <a:endParaRPr lang="en-US"/>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CREATE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TABLE</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dbo</a:t>
            </a:r>
            <a:r>
              <a:rPr lang="en-GB" sz="1632" err="1">
                <a:solidFill>
                  <a:srgbClr val="808080"/>
                </a:solidFill>
                <a:highlight>
                  <a:srgbClr val="FFFFFF"/>
                </a:highlight>
                <a:latin typeface="Consolas" panose="020B0609020204030204" pitchFamily="49" charset="0"/>
              </a:rPr>
              <a:t>.</a:t>
            </a:r>
            <a:r>
              <a:rPr lang="en-GB" sz="1632" err="1">
                <a:solidFill>
                  <a:srgbClr val="000000"/>
                </a:solidFill>
                <a:highlight>
                  <a:srgbClr val="FFFFFF"/>
                </a:highlight>
                <a:latin typeface="Consolas" panose="020B0609020204030204" pitchFamily="49" charset="0"/>
              </a:rPr>
              <a:t>DimCustomer</a:t>
            </a:r>
            <a:endParaRPr lang="en-GB" sz="1632">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GeographyKey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CustomerAlternateKey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15</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Title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8</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FirstName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LastName</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BirthDate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Gender               </a:t>
            </a:r>
            <a:r>
              <a:rPr lang="it-IT" sz="1632">
                <a:solidFill>
                  <a:srgbClr val="0000FF"/>
                </a:solidFill>
                <a:highlight>
                  <a:srgbClr val="FFFFFF"/>
                </a:highlight>
                <a:latin typeface="Consolas" panose="020B0609020204030204" pitchFamily="49" charset="0"/>
              </a:rPr>
              <a:t>nvarchar</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1</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a:t>
            </a:r>
            <a:r>
              <a:rPr lang="it-IT" sz="1632">
                <a:solidFill>
                  <a:srgbClr val="808080"/>
                </a:solidFill>
                <a:highlight>
                  <a:srgbClr val="FFFFFF"/>
                </a:highlight>
                <a:latin typeface="Consolas" panose="020B0609020204030204" pitchFamily="49" charset="0"/>
              </a:rPr>
              <a:t>NULL</a:t>
            </a:r>
            <a:endParaRPr lang="it-IT"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EmailAddress</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YearlyIncome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money</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DateFirstPurchase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CLUSTERED</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COLUMNSTORE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DISTRIBUTION</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224">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extLst/>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extLst/>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extLst/>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extLst/>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extLst/>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extLst/>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extLst/>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extLst/>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extLst/>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extLst/>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extLst/>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9067798" cy="1144588"/>
          </a:xfrm>
        </p:spPr>
        <p:txBody>
          <a:bodyPr/>
          <a:lstStyle/>
          <a:p>
            <a:r>
              <a:rPr lang="en-GB"/>
              <a:t>Why data moves</a:t>
            </a:r>
          </a:p>
        </p:txBody>
      </p:sp>
      <p:sp>
        <p:nvSpPr>
          <p:cNvPr id="4" name="Content Placeholder 3"/>
          <p:cNvSpPr>
            <a:spLocks noGrp="1"/>
          </p:cNvSpPr>
          <p:nvPr>
            <p:ph type="body" sz="quarter" idx="10"/>
          </p:nvPr>
        </p:nvSpPr>
        <p:spPr>
          <a:xfrm>
            <a:off x="274638" y="1820862"/>
            <a:ext cx="9829799" cy="3447098"/>
          </a:xfrm>
        </p:spPr>
        <p:txBody>
          <a:bodyPr/>
          <a:lstStyle/>
          <a:p>
            <a:pPr marL="0" indent="0">
              <a:buNone/>
            </a:pPr>
            <a:r>
              <a:rPr lang="en-GB"/>
              <a:t>Data has to be co-located to operated on… </a:t>
            </a:r>
          </a:p>
          <a:p>
            <a:pPr marL="0" indent="0">
              <a:buNone/>
            </a:pPr>
            <a:endParaRPr lang="en-GB"/>
          </a:p>
          <a:p>
            <a:pPr marL="0" indent="0">
              <a:buNone/>
            </a:pPr>
            <a:r>
              <a:rPr lang="en-GB"/>
              <a:t>Common reasons:</a:t>
            </a:r>
          </a:p>
          <a:p>
            <a:pPr marL="0" indent="0">
              <a:buNone/>
            </a:pPr>
            <a:r>
              <a:rPr lang="en-GB"/>
              <a:t>	Incompatible join</a:t>
            </a:r>
          </a:p>
          <a:p>
            <a:pPr marL="0" indent="0">
              <a:buNone/>
            </a:pPr>
            <a:r>
              <a:rPr lang="en-GB"/>
              <a:t>	Incompatible aggregation</a:t>
            </a:r>
          </a:p>
        </p:txBody>
      </p:sp>
    </p:spTree>
    <p:extLst>
      <p:ext uri="{BB962C8B-B14F-4D97-AF65-F5344CB8AC3E}">
        <p14:creationId xmlns:p14="http://schemas.microsoft.com/office/powerpoint/2010/main" val="181091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884237" y="1363662"/>
          <a:ext cx="10515600" cy="451104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422385950"/>
                    </a:ext>
                  </a:extLst>
                </a:gridCol>
                <a:gridCol w="6858000">
                  <a:extLst>
                    <a:ext uri="{9D8B030D-6E8A-4147-A177-3AD203B41FA5}">
                      <a16:colId xmlns:a16="http://schemas.microsoft.com/office/drawing/2014/main" val="3619854554"/>
                    </a:ext>
                  </a:extLst>
                </a:gridCol>
              </a:tblGrid>
              <a:tr h="370840">
                <a:tc>
                  <a:txBody>
                    <a:bodyPr/>
                    <a:lstStyle/>
                    <a:p>
                      <a:r>
                        <a:rPr lang="en-US" sz="2000"/>
                        <a:t>DMS Operation</a:t>
                      </a:r>
                    </a:p>
                  </a:txBody>
                  <a:tcPr/>
                </a:tc>
                <a:tc>
                  <a:txBody>
                    <a:bodyPr/>
                    <a:lstStyle/>
                    <a:p>
                      <a:r>
                        <a:rPr lang="en-US" sz="2000"/>
                        <a:t>Description</a:t>
                      </a:r>
                    </a:p>
                  </a:txBody>
                  <a:tcPr/>
                </a:tc>
                <a:extLst>
                  <a:ext uri="{0D108BD9-81ED-4DB2-BD59-A6C34878D82A}">
                    <a16:rowId xmlns:a16="http://schemas.microsoft.com/office/drawing/2014/main" val="2455015492"/>
                  </a:ext>
                </a:extLst>
              </a:tr>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err="1"/>
                        <a:t>ShuffleMoveOperation</a:t>
                      </a:r>
                      <a:endParaRPr lang="en-US" sz="2000" b="1"/>
                    </a:p>
                    <a:p>
                      <a:endParaRPr lang="en-US" sz="2000" b="1"/>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a:t>Distribution</a:t>
                      </a:r>
                      <a:r>
                        <a:rPr lang="en-US" sz="2000" baseline="0"/>
                        <a:t> </a:t>
                      </a:r>
                      <a:r>
                        <a:rPr lang="en-US" sz="2000" baseline="0">
                          <a:sym typeface="Wingdings" panose="05000000000000000000" pitchFamily="2" charset="2"/>
                        </a:rPr>
                        <a:t> Hash algorithm  New distribution</a:t>
                      </a:r>
                      <a:endParaRPr lang="en-US" sz="2000"/>
                    </a:p>
                    <a:p>
                      <a:pPr marL="0" marR="0" indent="0" algn="l" defTabSz="932742" rtl="0" eaLnBrk="1" fontAlgn="auto" latinLnBrk="0" hangingPunct="1">
                        <a:lnSpc>
                          <a:spcPct val="100000"/>
                        </a:lnSpc>
                        <a:spcBef>
                          <a:spcPts val="0"/>
                        </a:spcBef>
                        <a:spcAft>
                          <a:spcPts val="0"/>
                        </a:spcAft>
                        <a:buClrTx/>
                        <a:buSzTx/>
                        <a:buFontTx/>
                        <a:buNone/>
                        <a:tabLst/>
                        <a:defRPr/>
                      </a:pPr>
                      <a:r>
                        <a:rPr lang="en-US" sz="2000" baseline="0"/>
                        <a:t>Changing the distribution column in preparation for join.</a:t>
                      </a:r>
                      <a:endParaRPr lang="en-US" sz="2000"/>
                    </a:p>
                  </a:txBody>
                  <a:tcPr anchor="ctr"/>
                </a:tc>
                <a:extLst>
                  <a:ext uri="{0D108BD9-81ED-4DB2-BD59-A6C34878D82A}">
                    <a16:rowId xmlns:a16="http://schemas.microsoft.com/office/drawing/2014/main" val="3499732124"/>
                  </a:ext>
                </a:extLst>
              </a:tr>
              <a:tr h="370840">
                <a:tc>
                  <a:txBody>
                    <a:bodyPr/>
                    <a:lstStyle/>
                    <a:p>
                      <a:r>
                        <a:rPr lang="en-US" sz="2000" b="1" err="1"/>
                        <a:t>PartitionMoveOperation</a:t>
                      </a:r>
                      <a:endParaRPr lang="en-US" sz="2000" b="1"/>
                    </a:p>
                  </a:txBody>
                  <a:tcPr/>
                </a:tc>
                <a:tc>
                  <a:txBody>
                    <a:bodyPr/>
                    <a:lstStyle/>
                    <a:p>
                      <a:r>
                        <a:rPr lang="en-US" sz="2000"/>
                        <a:t>Distribution</a:t>
                      </a:r>
                      <a:r>
                        <a:rPr lang="en-US" sz="2000" baseline="0"/>
                        <a:t> </a:t>
                      </a:r>
                      <a:r>
                        <a:rPr lang="en-US" sz="2000" baseline="0">
                          <a:sym typeface="Wingdings" panose="05000000000000000000" pitchFamily="2" charset="2"/>
                        </a:rPr>
                        <a:t> Control Node</a:t>
                      </a:r>
                      <a:endParaRPr lang="en-US" sz="2000"/>
                    </a:p>
                    <a:p>
                      <a:r>
                        <a:rPr lang="en-US" sz="2000"/>
                        <a:t>Aggregations</a:t>
                      </a:r>
                      <a:r>
                        <a:rPr lang="en-US" sz="2000" baseline="0"/>
                        <a:t> - count(*) is count on nodes, sum of count</a:t>
                      </a:r>
                      <a:endParaRPr lang="en-US" sz="2000"/>
                    </a:p>
                  </a:txBody>
                  <a:tcPr anchor="ctr"/>
                </a:tc>
                <a:extLst>
                  <a:ext uri="{0D108BD9-81ED-4DB2-BD59-A6C34878D82A}">
                    <a16:rowId xmlns:a16="http://schemas.microsoft.com/office/drawing/2014/main" val="2757585178"/>
                  </a:ext>
                </a:extLst>
              </a:tr>
              <a:tr h="370840">
                <a:tc>
                  <a:txBody>
                    <a:bodyPr/>
                    <a:lstStyle/>
                    <a:p>
                      <a:r>
                        <a:rPr lang="en-US" sz="2000" b="1" err="1"/>
                        <a:t>BroadcastMoveOperation</a:t>
                      </a:r>
                      <a:endParaRPr lang="en-US" sz="2000" b="1"/>
                    </a:p>
                  </a:txBody>
                  <a:tcPr/>
                </a:tc>
                <a:tc>
                  <a:txBody>
                    <a:bodyPr/>
                    <a:lstStyle/>
                    <a:p>
                      <a:r>
                        <a:rPr lang="en-US" sz="2000"/>
                        <a:t>Distribution </a:t>
                      </a:r>
                      <a:r>
                        <a:rPr lang="en-US" sz="2000">
                          <a:sym typeface="Wingdings" panose="05000000000000000000" pitchFamily="2" charset="2"/>
                        </a:rPr>
                        <a:t> Copy to all distributions</a:t>
                      </a:r>
                      <a:endParaRPr lang="en-US" sz="2000"/>
                    </a:p>
                    <a:p>
                      <a:r>
                        <a:rPr lang="en-US" sz="2000"/>
                        <a:t>Changes distributed table to replicated table</a:t>
                      </a:r>
                      <a:r>
                        <a:rPr lang="en-US" sz="2000" baseline="0"/>
                        <a:t> for join.</a:t>
                      </a:r>
                      <a:endParaRPr lang="en-US" sz="2000"/>
                    </a:p>
                  </a:txBody>
                  <a:tcPr anchor="ctr"/>
                </a:tc>
                <a:extLst>
                  <a:ext uri="{0D108BD9-81ED-4DB2-BD59-A6C34878D82A}">
                    <a16:rowId xmlns:a16="http://schemas.microsoft.com/office/drawing/2014/main" val="1828884062"/>
                  </a:ext>
                </a:extLst>
              </a:tr>
              <a:tr h="370840">
                <a:tc>
                  <a:txBody>
                    <a:bodyPr/>
                    <a:lstStyle/>
                    <a:p>
                      <a:r>
                        <a:rPr lang="en-US" sz="2000" b="1" err="1"/>
                        <a:t>TrimMoveOperation</a:t>
                      </a:r>
                      <a:endParaRPr lang="en-US" sz="2000" b="1"/>
                    </a:p>
                  </a:txBody>
                  <a:tcPr/>
                </a:tc>
                <a:tc>
                  <a:txBody>
                    <a:bodyPr/>
                    <a:lstStyle/>
                    <a:p>
                      <a:r>
                        <a:rPr lang="en-US" sz="2000"/>
                        <a:t>Replicated</a:t>
                      </a:r>
                      <a:r>
                        <a:rPr lang="en-US" sz="2000" baseline="0"/>
                        <a:t> table</a:t>
                      </a:r>
                      <a:r>
                        <a:rPr lang="en-US" sz="2000"/>
                        <a:t> </a:t>
                      </a:r>
                      <a:r>
                        <a:rPr lang="en-US" sz="2000">
                          <a:sym typeface="Wingdings" panose="05000000000000000000" pitchFamily="2" charset="2"/>
                        </a:rPr>
                        <a:t> Hash </a:t>
                      </a:r>
                      <a:r>
                        <a:rPr lang="en-US" sz="2000" baseline="0">
                          <a:sym typeface="Wingdings" panose="05000000000000000000" pitchFamily="2" charset="2"/>
                        </a:rPr>
                        <a:t>algorithm  Distribution</a:t>
                      </a:r>
                      <a:endParaRPr lang="en-US" sz="2000"/>
                    </a:p>
                    <a:p>
                      <a:r>
                        <a:rPr lang="en-US" sz="2000"/>
                        <a:t>When a replicated table needs to become distributed.</a:t>
                      </a:r>
                    </a:p>
                    <a:p>
                      <a:r>
                        <a:rPr lang="en-US" sz="2000"/>
                        <a:t>Needed</a:t>
                      </a:r>
                      <a:r>
                        <a:rPr lang="en-US" sz="2000" baseline="0"/>
                        <a:t> for outer joins.</a:t>
                      </a:r>
                      <a:endParaRPr lang="en-US" sz="2000"/>
                    </a:p>
                  </a:txBody>
                  <a:tcPr anchor="ctr"/>
                </a:tc>
                <a:extLst>
                  <a:ext uri="{0D108BD9-81ED-4DB2-BD59-A6C34878D82A}">
                    <a16:rowId xmlns:a16="http://schemas.microsoft.com/office/drawing/2014/main" val="1132405893"/>
                  </a:ext>
                </a:extLst>
              </a:tr>
              <a:tr h="370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1" err="1"/>
                        <a:t>MoveOperation</a:t>
                      </a:r>
                      <a:endParaRPr lang="en-US" sz="2000" b="1"/>
                    </a:p>
                    <a:p>
                      <a:endParaRPr lang="en-US" sz="2000" b="1"/>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a:t>Control Node </a:t>
                      </a:r>
                      <a:r>
                        <a:rPr lang="en-US" sz="2000">
                          <a:sym typeface="Wingdings" panose="05000000000000000000" pitchFamily="2" charset="2"/>
                        </a:rPr>
                        <a:t> Copy to all</a:t>
                      </a:r>
                      <a:r>
                        <a:rPr lang="en-US" sz="2000" baseline="0">
                          <a:sym typeface="Wingdings" panose="05000000000000000000" pitchFamily="2" charset="2"/>
                        </a:rPr>
                        <a:t> distributions</a:t>
                      </a:r>
                      <a:endParaRPr lang="en-US" sz="2000"/>
                    </a:p>
                    <a:p>
                      <a:pPr marL="0" marR="0" indent="0" algn="l" defTabSz="932742" rtl="0" eaLnBrk="1" fontAlgn="auto" latinLnBrk="0" hangingPunct="1">
                        <a:lnSpc>
                          <a:spcPct val="100000"/>
                        </a:lnSpc>
                        <a:spcBef>
                          <a:spcPts val="0"/>
                        </a:spcBef>
                        <a:spcAft>
                          <a:spcPts val="0"/>
                        </a:spcAft>
                        <a:buClrTx/>
                        <a:buSzTx/>
                        <a:buFontTx/>
                        <a:buNone/>
                        <a:tabLst/>
                        <a:defRPr/>
                      </a:pPr>
                      <a:r>
                        <a:rPr lang="en-US" sz="2000"/>
                        <a:t>Data moved from Control Node back to Compute Nodes resulting in a replicated table for further processing.</a:t>
                      </a:r>
                      <a:endParaRPr lang="en-US" sz="2000" baseline="0"/>
                    </a:p>
                  </a:txBody>
                  <a:tcPr anchor="ctr"/>
                </a:tc>
                <a:extLst>
                  <a:ext uri="{0D108BD9-81ED-4DB2-BD59-A6C34878D82A}">
                    <a16:rowId xmlns:a16="http://schemas.microsoft.com/office/drawing/2014/main" val="2160719090"/>
                  </a:ext>
                </a:extLst>
              </a:tr>
            </a:tbl>
          </a:graphicData>
        </a:graphic>
      </p:graphicFrame>
      <p:sp>
        <p:nvSpPr>
          <p:cNvPr id="5" name="Title 4"/>
          <p:cNvSpPr>
            <a:spLocks noGrp="1"/>
          </p:cNvSpPr>
          <p:nvPr>
            <p:ph type="title"/>
          </p:nvPr>
        </p:nvSpPr>
        <p:spPr/>
        <p:txBody>
          <a:bodyPr/>
          <a:lstStyle/>
          <a:p>
            <a:r>
              <a:rPr lang="en-US"/>
              <a:t>Data Movement Types for a Query</a:t>
            </a:r>
          </a:p>
        </p:txBody>
      </p:sp>
    </p:spTree>
    <p:extLst>
      <p:ext uri="{BB962C8B-B14F-4D97-AF65-F5344CB8AC3E}">
        <p14:creationId xmlns:p14="http://schemas.microsoft.com/office/powerpoint/2010/main" val="10053820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Joining HASH tables </a:t>
            </a:r>
          </a:p>
        </p:txBody>
      </p:sp>
      <p:grpSp>
        <p:nvGrpSpPr>
          <p:cNvPr id="63" name="Group 62"/>
          <p:cNvGrpSpPr/>
          <p:nvPr/>
        </p:nvGrpSpPr>
        <p:grpSpPr>
          <a:xfrm>
            <a:off x="673621" y="2633166"/>
            <a:ext cx="5400000" cy="2520000"/>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grpSp>
      <p:sp>
        <p:nvSpPr>
          <p:cNvPr id="186" name="Left Brace 185"/>
          <p:cNvSpPr/>
          <p:nvPr/>
        </p:nvSpPr>
        <p:spPr>
          <a:xfrm rot="5400000">
            <a:off x="3157597" y="-42687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7" name="Left Brace 186"/>
          <p:cNvSpPr/>
          <p:nvPr/>
        </p:nvSpPr>
        <p:spPr>
          <a:xfrm rot="5400000">
            <a:off x="8845150" y="-43759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8" name="TextBox 187"/>
          <p:cNvSpPr txBox="1"/>
          <p:nvPr/>
        </p:nvSpPr>
        <p:spPr>
          <a:xfrm>
            <a:off x="1052900" y="1065344"/>
            <a:ext cx="4639283" cy="1037207"/>
          </a:xfrm>
          <a:prstGeom prst="rect">
            <a:avLst/>
          </a:prstGeom>
          <a:noFill/>
        </p:spPr>
        <p:txBody>
          <a:bodyPr wrap="none" lIns="182880" tIns="146304" rIns="182880" bIns="146304" rtlCol="0">
            <a:spAutoFit/>
          </a:bodyPr>
          <a:lstStyle/>
          <a:p>
            <a:pPr>
              <a:lnSpc>
                <a:spcPct val="90000"/>
              </a:lnSpc>
              <a:spcAft>
                <a:spcPts val="600"/>
              </a:spcAft>
            </a:pPr>
            <a:r>
              <a:rPr lang="en-GB" sz="2400" err="1">
                <a:gradFill>
                  <a:gsLst>
                    <a:gs pos="2917">
                      <a:schemeClr val="tx1"/>
                    </a:gs>
                    <a:gs pos="30000">
                      <a:schemeClr val="tx1"/>
                    </a:gs>
                  </a:gsLst>
                  <a:lin ang="5400000" scaled="0"/>
                </a:gradFill>
              </a:rPr>
              <a:t>Store_Sales</a:t>
            </a:r>
            <a:r>
              <a:rPr lang="en-GB" sz="2400">
                <a:gradFill>
                  <a:gsLst>
                    <a:gs pos="2917">
                      <a:schemeClr val="tx1"/>
                    </a:gs>
                    <a:gs pos="30000">
                      <a:schemeClr val="tx1"/>
                    </a:gs>
                  </a:gsLst>
                  <a:lin ang="5400000" scaled="0"/>
                </a:gradFill>
              </a:rPr>
              <a:t> HASH([</a:t>
            </a:r>
            <a:r>
              <a:rPr lang="en-GB" sz="2400" err="1">
                <a:gradFill>
                  <a:gsLst>
                    <a:gs pos="2917">
                      <a:schemeClr val="tx1"/>
                    </a:gs>
                    <a:gs pos="30000">
                      <a:schemeClr val="tx1"/>
                    </a:gs>
                  </a:gsLst>
                  <a:lin ang="5400000" scaled="0"/>
                </a:gradFill>
              </a:rPr>
              <a:t>ProductKey</a:t>
            </a:r>
            <a:r>
              <a:rPr lang="en-GB" sz="2400">
                <a:gradFill>
                  <a:gsLst>
                    <a:gs pos="2917">
                      <a:schemeClr val="tx1"/>
                    </a:gs>
                    <a:gs pos="30000">
                      <a:schemeClr val="tx1"/>
                    </a:gs>
                  </a:gsLst>
                  <a:lin ang="5400000" scaled="0"/>
                </a:gradFill>
              </a:rPr>
              <a:t>])</a:t>
            </a:r>
          </a:p>
          <a:p>
            <a:pPr>
              <a:lnSpc>
                <a:spcPct val="90000"/>
              </a:lnSpc>
              <a:spcAft>
                <a:spcPts val="600"/>
              </a:spcAft>
            </a:pPr>
            <a:r>
              <a:rPr lang="en-GB" sz="2400">
                <a:gradFill>
                  <a:gsLst>
                    <a:gs pos="2917">
                      <a:schemeClr val="tx1"/>
                    </a:gs>
                    <a:gs pos="30000">
                      <a:schemeClr val="tx1"/>
                    </a:gs>
                  </a:gsLst>
                  <a:lin ang="5400000" scaled="0"/>
                </a:gradFill>
              </a:rPr>
              <a:t>[</a:t>
            </a:r>
            <a:r>
              <a:rPr lang="en-GB" sz="2400" err="1">
                <a:gradFill>
                  <a:gsLst>
                    <a:gs pos="2917">
                      <a:schemeClr val="tx1"/>
                    </a:gs>
                    <a:gs pos="30000">
                      <a:schemeClr val="tx1"/>
                    </a:gs>
                  </a:gsLst>
                  <a:lin ang="5400000" scaled="0"/>
                </a:gradFill>
              </a:rPr>
              <a:t>ProductKey</a:t>
            </a:r>
            <a:r>
              <a:rPr lang="en-GB" sz="2400">
                <a:gradFill>
                  <a:gsLst>
                    <a:gs pos="2917">
                      <a:schemeClr val="tx1"/>
                    </a:gs>
                    <a:gs pos="30000">
                      <a:schemeClr val="tx1"/>
                    </a:gs>
                  </a:gsLst>
                  <a:lin ang="5400000" scaled="0"/>
                </a:gradFill>
              </a:rPr>
              <a:t>] </a:t>
            </a:r>
            <a:r>
              <a:rPr lang="en-GB" sz="2400" b="1">
                <a:gradFill>
                  <a:gsLst>
                    <a:gs pos="2917">
                      <a:schemeClr val="tx1"/>
                    </a:gs>
                    <a:gs pos="30000">
                      <a:schemeClr val="tx1"/>
                    </a:gs>
                  </a:gsLst>
                  <a:lin ang="5400000" scaled="0"/>
                </a:gradFill>
              </a:rPr>
              <a:t>INT</a:t>
            </a:r>
            <a:r>
              <a:rPr lang="en-GB" sz="2400">
                <a:gradFill>
                  <a:gsLst>
                    <a:gs pos="2917">
                      <a:schemeClr val="tx1"/>
                    </a:gs>
                    <a:gs pos="30000">
                      <a:schemeClr val="tx1"/>
                    </a:gs>
                  </a:gsLst>
                  <a:lin ang="5400000" scaled="0"/>
                </a:gradFill>
              </a:rPr>
              <a:t> NULL</a:t>
            </a:r>
          </a:p>
        </p:txBody>
      </p:sp>
      <p:sp>
        <p:nvSpPr>
          <p:cNvPr id="189" name="TextBox 188"/>
          <p:cNvSpPr txBox="1"/>
          <p:nvPr/>
        </p:nvSpPr>
        <p:spPr>
          <a:xfrm>
            <a:off x="6741532" y="1024456"/>
            <a:ext cx="4688399" cy="1037207"/>
          </a:xfrm>
          <a:prstGeom prst="rect">
            <a:avLst/>
          </a:prstGeom>
          <a:noFill/>
        </p:spPr>
        <p:txBody>
          <a:bodyPr wrap="none" lIns="182880" tIns="146304" rIns="182880" bIns="146304" rtlCol="0">
            <a:spAutoFit/>
          </a:bodyPr>
          <a:lstStyle/>
          <a:p>
            <a:pPr>
              <a:lnSpc>
                <a:spcPct val="90000"/>
              </a:lnSpc>
              <a:spcAft>
                <a:spcPts val="600"/>
              </a:spcAft>
            </a:pPr>
            <a:r>
              <a:rPr lang="en-GB" sz="2400" err="1">
                <a:gradFill>
                  <a:gsLst>
                    <a:gs pos="2917">
                      <a:schemeClr val="tx1"/>
                    </a:gs>
                    <a:gs pos="30000">
                      <a:schemeClr val="tx1"/>
                    </a:gs>
                  </a:gsLst>
                  <a:lin ang="5400000" scaled="0"/>
                </a:gradFill>
              </a:rPr>
              <a:t>Web_Sales</a:t>
            </a:r>
            <a:r>
              <a:rPr lang="en-GB" sz="2400">
                <a:gradFill>
                  <a:gsLst>
                    <a:gs pos="2917">
                      <a:schemeClr val="tx1"/>
                    </a:gs>
                    <a:gs pos="30000">
                      <a:schemeClr val="tx1"/>
                    </a:gs>
                  </a:gsLst>
                  <a:lin ang="5400000" scaled="0"/>
                </a:gradFill>
              </a:rPr>
              <a:t> HASH([</a:t>
            </a:r>
            <a:r>
              <a:rPr lang="en-GB" sz="2400" err="1">
                <a:gradFill>
                  <a:gsLst>
                    <a:gs pos="2917">
                      <a:schemeClr val="tx1"/>
                    </a:gs>
                    <a:gs pos="30000">
                      <a:schemeClr val="tx1"/>
                    </a:gs>
                  </a:gsLst>
                  <a:lin ang="5400000" scaled="0"/>
                </a:gradFill>
              </a:rPr>
              <a:t>ProductKey</a:t>
            </a:r>
            <a:r>
              <a:rPr lang="en-GB" sz="2400">
                <a:gradFill>
                  <a:gsLst>
                    <a:gs pos="2917">
                      <a:schemeClr val="tx1"/>
                    </a:gs>
                    <a:gs pos="30000">
                      <a:schemeClr val="tx1"/>
                    </a:gs>
                  </a:gsLst>
                  <a:lin ang="5400000" scaled="0"/>
                </a:gradFill>
              </a:rPr>
              <a:t>])</a:t>
            </a:r>
          </a:p>
          <a:p>
            <a:pPr>
              <a:lnSpc>
                <a:spcPct val="90000"/>
              </a:lnSpc>
              <a:spcAft>
                <a:spcPts val="600"/>
              </a:spcAft>
            </a:pPr>
            <a:r>
              <a:rPr lang="en-GB" sz="2400">
                <a:gradFill>
                  <a:gsLst>
                    <a:gs pos="2917">
                      <a:schemeClr val="tx1"/>
                    </a:gs>
                    <a:gs pos="30000">
                      <a:schemeClr val="tx1"/>
                    </a:gs>
                  </a:gsLst>
                  <a:lin ang="5400000" scaled="0"/>
                </a:gradFill>
              </a:rPr>
              <a:t>[</a:t>
            </a:r>
            <a:r>
              <a:rPr lang="en-GB" sz="2400" err="1">
                <a:gradFill>
                  <a:gsLst>
                    <a:gs pos="2917">
                      <a:schemeClr val="tx1"/>
                    </a:gs>
                    <a:gs pos="30000">
                      <a:schemeClr val="tx1"/>
                    </a:gs>
                  </a:gsLst>
                  <a:lin ang="5400000" scaled="0"/>
                </a:gradFill>
              </a:rPr>
              <a:t>ProductKey</a:t>
            </a:r>
            <a:r>
              <a:rPr lang="en-GB" sz="2400">
                <a:gradFill>
                  <a:gsLst>
                    <a:gs pos="2917">
                      <a:schemeClr val="tx1"/>
                    </a:gs>
                    <a:gs pos="30000">
                      <a:schemeClr val="tx1"/>
                    </a:gs>
                  </a:gsLst>
                  <a:lin ang="5400000" scaled="0"/>
                </a:gradFill>
              </a:rPr>
              <a:t>] </a:t>
            </a:r>
            <a:r>
              <a:rPr lang="en-GB" sz="2400" b="1">
                <a:gradFill>
                  <a:gsLst>
                    <a:gs pos="2917">
                      <a:schemeClr val="tx1"/>
                    </a:gs>
                    <a:gs pos="30000">
                      <a:schemeClr val="tx1"/>
                    </a:gs>
                  </a:gsLst>
                  <a:lin ang="5400000" scaled="0"/>
                </a:gradFill>
              </a:rPr>
              <a:t>INT</a:t>
            </a:r>
            <a:r>
              <a:rPr lang="en-GB" sz="2400">
                <a:gradFill>
                  <a:gsLst>
                    <a:gs pos="2917">
                      <a:schemeClr val="tx1"/>
                    </a:gs>
                    <a:gs pos="30000">
                      <a:schemeClr val="tx1"/>
                    </a:gs>
                  </a:gsLst>
                  <a:lin ang="5400000" scaled="0"/>
                </a:gradFill>
              </a:rPr>
              <a:t> NULL</a:t>
            </a:r>
          </a:p>
        </p:txBody>
      </p:sp>
      <p:grpSp>
        <p:nvGrpSpPr>
          <p:cNvPr id="190" name="Group 189"/>
          <p:cNvGrpSpPr/>
          <p:nvPr/>
        </p:nvGrpSpPr>
        <p:grpSpPr>
          <a:xfrm>
            <a:off x="6385731" y="2633166"/>
            <a:ext cx="5400000" cy="2520000"/>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3" name="Flowchart: Manual Operation 192"/>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8" name="Flowchart: Manual Operation 197"/>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0" name="Flowchart: Manual Operation 199"/>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3" name="Flowchart: Manual Operation 202"/>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7" name="Flowchart: Manual Operation 206"/>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0" name="Flowchart: Manual Operation 209"/>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4" name="Flowchart: Manual Operation 213"/>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5" name="Flowchart: Manual Operation 214"/>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0" name="Flowchart: Manual Operation 219"/>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2" name="Flowchart: Manual Operation 221"/>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5" name="Flowchart: Manual Operation 224"/>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9" name="Flowchart: Manual Operation 238"/>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2" name="Flowchart: Manual Operation 241"/>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6" name="Flowchart: Manual Operation 245"/>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7" name="Flowchart: Manual Operation 246"/>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grpSp>
      <p:sp>
        <p:nvSpPr>
          <p:cNvPr id="252" name="Freeform 33"/>
          <p:cNvSpPr>
            <a:spLocks noEditPoints="1"/>
          </p:cNvSpPr>
          <p:nvPr/>
        </p:nvSpPr>
        <p:spPr bwMode="auto">
          <a:xfrm>
            <a:off x="5678237" y="5585494"/>
            <a:ext cx="1080000" cy="792000"/>
          </a:xfrm>
          <a:custGeom>
            <a:avLst/>
            <a:gdLst>
              <a:gd name="T0" fmla="*/ 90 w 197"/>
              <a:gd name="T1" fmla="*/ 10 h 124"/>
              <a:gd name="T2" fmla="*/ 33 w 197"/>
              <a:gd name="T3" fmla="*/ 4 h 124"/>
              <a:gd name="T4" fmla="*/ 34 w 197"/>
              <a:gd name="T5" fmla="*/ 90 h 124"/>
              <a:gd name="T6" fmla="*/ 50 w 197"/>
              <a:gd name="T7" fmla="*/ 100 h 124"/>
              <a:gd name="T8" fmla="*/ 60 w 197"/>
              <a:gd name="T9" fmla="*/ 108 h 124"/>
              <a:gd name="T10" fmla="*/ 75 w 197"/>
              <a:gd name="T11" fmla="*/ 116 h 124"/>
              <a:gd name="T12" fmla="*/ 94 w 197"/>
              <a:gd name="T13" fmla="*/ 121 h 124"/>
              <a:gd name="T14" fmla="*/ 100 w 197"/>
              <a:gd name="T15" fmla="*/ 115 h 124"/>
              <a:gd name="T16" fmla="*/ 119 w 197"/>
              <a:gd name="T17" fmla="*/ 117 h 124"/>
              <a:gd name="T18" fmla="*/ 132 w 197"/>
              <a:gd name="T19" fmla="*/ 109 h 124"/>
              <a:gd name="T20" fmla="*/ 144 w 197"/>
              <a:gd name="T21" fmla="*/ 100 h 124"/>
              <a:gd name="T22" fmla="*/ 159 w 197"/>
              <a:gd name="T23" fmla="*/ 94 h 124"/>
              <a:gd name="T24" fmla="*/ 176 w 197"/>
              <a:gd name="T25" fmla="*/ 9 h 124"/>
              <a:gd name="T26" fmla="*/ 53 w 197"/>
              <a:gd name="T27" fmla="*/ 87 h 124"/>
              <a:gd name="T28" fmla="*/ 43 w 197"/>
              <a:gd name="T29" fmla="*/ 92 h 124"/>
              <a:gd name="T30" fmla="*/ 55 w 197"/>
              <a:gd name="T31" fmla="*/ 76 h 124"/>
              <a:gd name="T32" fmla="*/ 59 w 197"/>
              <a:gd name="T33" fmla="*/ 81 h 124"/>
              <a:gd name="T34" fmla="*/ 63 w 197"/>
              <a:gd name="T35" fmla="*/ 99 h 124"/>
              <a:gd name="T36" fmla="*/ 58 w 197"/>
              <a:gd name="T37" fmla="*/ 99 h 124"/>
              <a:gd name="T38" fmla="*/ 71 w 197"/>
              <a:gd name="T39" fmla="*/ 83 h 124"/>
              <a:gd name="T40" fmla="*/ 64 w 197"/>
              <a:gd name="T41" fmla="*/ 97 h 124"/>
              <a:gd name="T42" fmla="*/ 77 w 197"/>
              <a:gd name="T43" fmla="*/ 105 h 124"/>
              <a:gd name="T44" fmla="*/ 70 w 197"/>
              <a:gd name="T45" fmla="*/ 103 h 124"/>
              <a:gd name="T46" fmla="*/ 80 w 197"/>
              <a:gd name="T47" fmla="*/ 93 h 124"/>
              <a:gd name="T48" fmla="*/ 85 w 197"/>
              <a:gd name="T49" fmla="*/ 97 h 124"/>
              <a:gd name="T50" fmla="*/ 88 w 197"/>
              <a:gd name="T51" fmla="*/ 115 h 124"/>
              <a:gd name="T52" fmla="*/ 83 w 197"/>
              <a:gd name="T53" fmla="*/ 111 h 124"/>
              <a:gd name="T54" fmla="*/ 90 w 197"/>
              <a:gd name="T55" fmla="*/ 104 h 124"/>
              <a:gd name="T56" fmla="*/ 96 w 197"/>
              <a:gd name="T57" fmla="*/ 103 h 124"/>
              <a:gd name="T58" fmla="*/ 153 w 197"/>
              <a:gd name="T59" fmla="*/ 88 h 124"/>
              <a:gd name="T60" fmla="*/ 127 w 197"/>
              <a:gd name="T61" fmla="*/ 67 h 124"/>
              <a:gd name="T62" fmla="*/ 137 w 197"/>
              <a:gd name="T63" fmla="*/ 89 h 124"/>
              <a:gd name="T64" fmla="*/ 134 w 197"/>
              <a:gd name="T65" fmla="*/ 95 h 124"/>
              <a:gd name="T66" fmla="*/ 117 w 197"/>
              <a:gd name="T67" fmla="*/ 78 h 124"/>
              <a:gd name="T68" fmla="*/ 125 w 197"/>
              <a:gd name="T69" fmla="*/ 98 h 124"/>
              <a:gd name="T70" fmla="*/ 126 w 197"/>
              <a:gd name="T71" fmla="*/ 104 h 124"/>
              <a:gd name="T72" fmla="*/ 119 w 197"/>
              <a:gd name="T73" fmla="*/ 101 h 124"/>
              <a:gd name="T74" fmla="*/ 101 w 197"/>
              <a:gd name="T75" fmla="*/ 94 h 124"/>
              <a:gd name="T76" fmla="*/ 108 w 197"/>
              <a:gd name="T77" fmla="*/ 111 h 124"/>
              <a:gd name="T78" fmla="*/ 102 w 197"/>
              <a:gd name="T79" fmla="*/ 97 h 124"/>
              <a:gd name="T80" fmla="*/ 82 w 197"/>
              <a:gd name="T81" fmla="*/ 84 h 124"/>
              <a:gd name="T82" fmla="*/ 68 w 197"/>
              <a:gd name="T83" fmla="*/ 75 h 124"/>
              <a:gd name="T84" fmla="*/ 43 w 197"/>
              <a:gd name="T85" fmla="*/ 76 h 124"/>
              <a:gd name="T86" fmla="*/ 57 w 197"/>
              <a:gd name="T87" fmla="*/ 27 h 124"/>
              <a:gd name="T88" fmla="*/ 77 w 197"/>
              <a:gd name="T89" fmla="*/ 23 h 124"/>
              <a:gd name="T90" fmla="*/ 94 w 197"/>
              <a:gd name="T91" fmla="*/ 39 h 124"/>
              <a:gd name="T92" fmla="*/ 110 w 197"/>
              <a:gd name="T93" fmla="*/ 52 h 124"/>
              <a:gd name="T94" fmla="*/ 154 w 197"/>
              <a:gd name="T95" fmla="*/ 86 h 124"/>
              <a:gd name="T96" fmla="*/ 135 w 197"/>
              <a:gd name="T97" fmla="*/ 54 h 124"/>
              <a:gd name="T98" fmla="*/ 112 w 197"/>
              <a:gd name="T99" fmla="*/ 30 h 124"/>
              <a:gd name="T100" fmla="*/ 88 w 197"/>
              <a:gd name="T101" fmla="*/ 34 h 124"/>
              <a:gd name="T102" fmla="*/ 83 w 197"/>
              <a:gd name="T103" fmla="*/ 28 h 124"/>
              <a:gd name="T104" fmla="*/ 141 w 197"/>
              <a:gd name="T105" fmla="*/ 32 h 124"/>
              <a:gd name="T106" fmla="*/ 158 w 197"/>
              <a:gd name="T107"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24">
                <a:moveTo>
                  <a:pt x="141" y="23"/>
                </a:moveTo>
                <a:cubicBezTo>
                  <a:pt x="114" y="9"/>
                  <a:pt x="114" y="9"/>
                  <a:pt x="114" y="9"/>
                </a:cubicBezTo>
                <a:cubicBezTo>
                  <a:pt x="113" y="9"/>
                  <a:pt x="99" y="0"/>
                  <a:pt x="90" y="10"/>
                </a:cubicBezTo>
                <a:cubicBezTo>
                  <a:pt x="87" y="12"/>
                  <a:pt x="87" y="12"/>
                  <a:pt x="87" y="12"/>
                </a:cubicBezTo>
                <a:cubicBezTo>
                  <a:pt x="80" y="9"/>
                  <a:pt x="68" y="7"/>
                  <a:pt x="56" y="17"/>
                </a:cubicBezTo>
                <a:cubicBezTo>
                  <a:pt x="33" y="4"/>
                  <a:pt x="33" y="4"/>
                  <a:pt x="33" y="4"/>
                </a:cubicBezTo>
                <a:cubicBezTo>
                  <a:pt x="0" y="55"/>
                  <a:pt x="0" y="55"/>
                  <a:pt x="0" y="55"/>
                </a:cubicBezTo>
                <a:cubicBezTo>
                  <a:pt x="37" y="82"/>
                  <a:pt x="37" y="82"/>
                  <a:pt x="37" y="82"/>
                </a:cubicBezTo>
                <a:cubicBezTo>
                  <a:pt x="35" y="84"/>
                  <a:pt x="34" y="87"/>
                  <a:pt x="34" y="90"/>
                </a:cubicBezTo>
                <a:cubicBezTo>
                  <a:pt x="34" y="93"/>
                  <a:pt x="36" y="95"/>
                  <a:pt x="38" y="98"/>
                </a:cubicBezTo>
                <a:cubicBezTo>
                  <a:pt x="40" y="100"/>
                  <a:pt x="43" y="101"/>
                  <a:pt x="46" y="101"/>
                </a:cubicBezTo>
                <a:cubicBezTo>
                  <a:pt x="47" y="101"/>
                  <a:pt x="49" y="101"/>
                  <a:pt x="50" y="100"/>
                </a:cubicBezTo>
                <a:cubicBezTo>
                  <a:pt x="50" y="102"/>
                  <a:pt x="51" y="103"/>
                  <a:pt x="52" y="104"/>
                </a:cubicBezTo>
                <a:cubicBezTo>
                  <a:pt x="54" y="106"/>
                  <a:pt x="57" y="108"/>
                  <a:pt x="60" y="108"/>
                </a:cubicBezTo>
                <a:cubicBezTo>
                  <a:pt x="60" y="108"/>
                  <a:pt x="60" y="108"/>
                  <a:pt x="60" y="108"/>
                </a:cubicBezTo>
                <a:cubicBezTo>
                  <a:pt x="61" y="108"/>
                  <a:pt x="61" y="108"/>
                  <a:pt x="61" y="108"/>
                </a:cubicBezTo>
                <a:cubicBezTo>
                  <a:pt x="62" y="110"/>
                  <a:pt x="63" y="112"/>
                  <a:pt x="64" y="113"/>
                </a:cubicBezTo>
                <a:cubicBezTo>
                  <a:pt x="67" y="116"/>
                  <a:pt x="71" y="117"/>
                  <a:pt x="75" y="116"/>
                </a:cubicBezTo>
                <a:cubicBezTo>
                  <a:pt x="75" y="118"/>
                  <a:pt x="76" y="120"/>
                  <a:pt x="78" y="121"/>
                </a:cubicBezTo>
                <a:cubicBezTo>
                  <a:pt x="80" y="123"/>
                  <a:pt x="83" y="124"/>
                  <a:pt x="86" y="124"/>
                </a:cubicBezTo>
                <a:cubicBezTo>
                  <a:pt x="89" y="124"/>
                  <a:pt x="92" y="123"/>
                  <a:pt x="94" y="121"/>
                </a:cubicBezTo>
                <a:cubicBezTo>
                  <a:pt x="97" y="118"/>
                  <a:pt x="97" y="118"/>
                  <a:pt x="97" y="118"/>
                </a:cubicBezTo>
                <a:cubicBezTo>
                  <a:pt x="97" y="118"/>
                  <a:pt x="97" y="118"/>
                  <a:pt x="97" y="118"/>
                </a:cubicBezTo>
                <a:cubicBezTo>
                  <a:pt x="100" y="115"/>
                  <a:pt x="100" y="115"/>
                  <a:pt x="100" y="115"/>
                </a:cubicBezTo>
                <a:cubicBezTo>
                  <a:pt x="103" y="117"/>
                  <a:pt x="103" y="117"/>
                  <a:pt x="103" y="117"/>
                </a:cubicBezTo>
                <a:cubicBezTo>
                  <a:pt x="105" y="119"/>
                  <a:pt x="108" y="120"/>
                  <a:pt x="111" y="120"/>
                </a:cubicBezTo>
                <a:cubicBezTo>
                  <a:pt x="114" y="120"/>
                  <a:pt x="117" y="119"/>
                  <a:pt x="119" y="117"/>
                </a:cubicBezTo>
                <a:cubicBezTo>
                  <a:pt x="120" y="116"/>
                  <a:pt x="121" y="114"/>
                  <a:pt x="122" y="113"/>
                </a:cubicBezTo>
                <a:cubicBezTo>
                  <a:pt x="122" y="113"/>
                  <a:pt x="123" y="113"/>
                  <a:pt x="124" y="113"/>
                </a:cubicBezTo>
                <a:cubicBezTo>
                  <a:pt x="127" y="113"/>
                  <a:pt x="130" y="112"/>
                  <a:pt x="132" y="109"/>
                </a:cubicBezTo>
                <a:cubicBezTo>
                  <a:pt x="134" y="108"/>
                  <a:pt x="135" y="106"/>
                  <a:pt x="135" y="104"/>
                </a:cubicBezTo>
                <a:cubicBezTo>
                  <a:pt x="135" y="104"/>
                  <a:pt x="136" y="104"/>
                  <a:pt x="136" y="104"/>
                </a:cubicBezTo>
                <a:cubicBezTo>
                  <a:pt x="139" y="104"/>
                  <a:pt x="142" y="103"/>
                  <a:pt x="144" y="100"/>
                </a:cubicBezTo>
                <a:cubicBezTo>
                  <a:pt x="145" y="99"/>
                  <a:pt x="146" y="98"/>
                  <a:pt x="146" y="96"/>
                </a:cubicBezTo>
                <a:cubicBezTo>
                  <a:pt x="148" y="97"/>
                  <a:pt x="149" y="97"/>
                  <a:pt x="151" y="97"/>
                </a:cubicBezTo>
                <a:cubicBezTo>
                  <a:pt x="154" y="97"/>
                  <a:pt x="156" y="96"/>
                  <a:pt x="159" y="94"/>
                </a:cubicBezTo>
                <a:cubicBezTo>
                  <a:pt x="161" y="91"/>
                  <a:pt x="162" y="87"/>
                  <a:pt x="162" y="84"/>
                </a:cubicBezTo>
                <a:cubicBezTo>
                  <a:pt x="197" y="66"/>
                  <a:pt x="197" y="66"/>
                  <a:pt x="197" y="66"/>
                </a:cubicBezTo>
                <a:cubicBezTo>
                  <a:pt x="176" y="9"/>
                  <a:pt x="176" y="9"/>
                  <a:pt x="176" y="9"/>
                </a:cubicBezTo>
                <a:lnTo>
                  <a:pt x="141" y="23"/>
                </a:lnTo>
                <a:close/>
                <a:moveTo>
                  <a:pt x="53" y="87"/>
                </a:moveTo>
                <a:cubicBezTo>
                  <a:pt x="53" y="87"/>
                  <a:pt x="53" y="87"/>
                  <a:pt x="53" y="87"/>
                </a:cubicBezTo>
                <a:cubicBezTo>
                  <a:pt x="53" y="87"/>
                  <a:pt x="53" y="87"/>
                  <a:pt x="53" y="87"/>
                </a:cubicBezTo>
                <a:cubicBezTo>
                  <a:pt x="48" y="92"/>
                  <a:pt x="48" y="92"/>
                  <a:pt x="48" y="92"/>
                </a:cubicBezTo>
                <a:cubicBezTo>
                  <a:pt x="47" y="93"/>
                  <a:pt x="45" y="93"/>
                  <a:pt x="43" y="92"/>
                </a:cubicBezTo>
                <a:cubicBezTo>
                  <a:pt x="43" y="91"/>
                  <a:pt x="42" y="90"/>
                  <a:pt x="42" y="90"/>
                </a:cubicBezTo>
                <a:cubicBezTo>
                  <a:pt x="42" y="89"/>
                  <a:pt x="43" y="88"/>
                  <a:pt x="43" y="87"/>
                </a:cubicBezTo>
                <a:cubicBezTo>
                  <a:pt x="55" y="76"/>
                  <a:pt x="55" y="76"/>
                  <a:pt x="55" y="76"/>
                </a:cubicBezTo>
                <a:cubicBezTo>
                  <a:pt x="56" y="75"/>
                  <a:pt x="58" y="75"/>
                  <a:pt x="59" y="76"/>
                </a:cubicBezTo>
                <a:cubicBezTo>
                  <a:pt x="61" y="77"/>
                  <a:pt x="61" y="79"/>
                  <a:pt x="59" y="81"/>
                </a:cubicBezTo>
                <a:cubicBezTo>
                  <a:pt x="59" y="81"/>
                  <a:pt x="59" y="81"/>
                  <a:pt x="59" y="81"/>
                </a:cubicBezTo>
                <a:cubicBezTo>
                  <a:pt x="53" y="87"/>
                  <a:pt x="53" y="87"/>
                  <a:pt x="53" y="87"/>
                </a:cubicBezTo>
                <a:close/>
                <a:moveTo>
                  <a:pt x="64" y="97"/>
                </a:moveTo>
                <a:cubicBezTo>
                  <a:pt x="63" y="99"/>
                  <a:pt x="63" y="99"/>
                  <a:pt x="63" y="99"/>
                </a:cubicBezTo>
                <a:cubicBezTo>
                  <a:pt x="62" y="99"/>
                  <a:pt x="61" y="100"/>
                  <a:pt x="60" y="100"/>
                </a:cubicBezTo>
                <a:cubicBezTo>
                  <a:pt x="60" y="100"/>
                  <a:pt x="60" y="100"/>
                  <a:pt x="60" y="100"/>
                </a:cubicBezTo>
                <a:cubicBezTo>
                  <a:pt x="59" y="100"/>
                  <a:pt x="59" y="99"/>
                  <a:pt x="58" y="99"/>
                </a:cubicBezTo>
                <a:cubicBezTo>
                  <a:pt x="57" y="98"/>
                  <a:pt x="57" y="94"/>
                  <a:pt x="59" y="93"/>
                </a:cubicBezTo>
                <a:cubicBezTo>
                  <a:pt x="67" y="85"/>
                  <a:pt x="67" y="85"/>
                  <a:pt x="67" y="85"/>
                </a:cubicBezTo>
                <a:cubicBezTo>
                  <a:pt x="68" y="84"/>
                  <a:pt x="69" y="83"/>
                  <a:pt x="71" y="83"/>
                </a:cubicBezTo>
                <a:cubicBezTo>
                  <a:pt x="72" y="83"/>
                  <a:pt x="73" y="83"/>
                  <a:pt x="73" y="83"/>
                </a:cubicBezTo>
                <a:cubicBezTo>
                  <a:pt x="74" y="85"/>
                  <a:pt x="74" y="87"/>
                  <a:pt x="73" y="88"/>
                </a:cubicBezTo>
                <a:cubicBezTo>
                  <a:pt x="64" y="97"/>
                  <a:pt x="64" y="97"/>
                  <a:pt x="64" y="97"/>
                </a:cubicBezTo>
                <a:cubicBezTo>
                  <a:pt x="64" y="97"/>
                  <a:pt x="64" y="97"/>
                  <a:pt x="64" y="97"/>
                </a:cubicBezTo>
                <a:close/>
                <a:moveTo>
                  <a:pt x="78" y="105"/>
                </a:moveTo>
                <a:cubicBezTo>
                  <a:pt x="78" y="105"/>
                  <a:pt x="77" y="105"/>
                  <a:pt x="77" y="105"/>
                </a:cubicBezTo>
                <a:cubicBezTo>
                  <a:pt x="75" y="108"/>
                  <a:pt x="75" y="108"/>
                  <a:pt x="75" y="108"/>
                </a:cubicBezTo>
                <a:cubicBezTo>
                  <a:pt x="74" y="109"/>
                  <a:pt x="71" y="109"/>
                  <a:pt x="70" y="108"/>
                </a:cubicBezTo>
                <a:cubicBezTo>
                  <a:pt x="69" y="106"/>
                  <a:pt x="69" y="104"/>
                  <a:pt x="70" y="103"/>
                </a:cubicBezTo>
                <a:cubicBezTo>
                  <a:pt x="79" y="94"/>
                  <a:pt x="79" y="94"/>
                  <a:pt x="79" y="94"/>
                </a:cubicBezTo>
                <a:cubicBezTo>
                  <a:pt x="79" y="94"/>
                  <a:pt x="79" y="94"/>
                  <a:pt x="79" y="94"/>
                </a:cubicBezTo>
                <a:cubicBezTo>
                  <a:pt x="80" y="93"/>
                  <a:pt x="80" y="93"/>
                  <a:pt x="80" y="93"/>
                </a:cubicBezTo>
                <a:cubicBezTo>
                  <a:pt x="80" y="92"/>
                  <a:pt x="81" y="92"/>
                  <a:pt x="82" y="92"/>
                </a:cubicBezTo>
                <a:cubicBezTo>
                  <a:pt x="83" y="92"/>
                  <a:pt x="84" y="92"/>
                  <a:pt x="85" y="93"/>
                </a:cubicBezTo>
                <a:cubicBezTo>
                  <a:pt x="86" y="94"/>
                  <a:pt x="86" y="96"/>
                  <a:pt x="85" y="97"/>
                </a:cubicBezTo>
                <a:cubicBezTo>
                  <a:pt x="78" y="105"/>
                  <a:pt x="78" y="105"/>
                  <a:pt x="78" y="105"/>
                </a:cubicBezTo>
                <a:close/>
                <a:moveTo>
                  <a:pt x="96" y="107"/>
                </a:moveTo>
                <a:cubicBezTo>
                  <a:pt x="88" y="115"/>
                  <a:pt x="88" y="115"/>
                  <a:pt x="88" y="115"/>
                </a:cubicBezTo>
                <a:cubicBezTo>
                  <a:pt x="87" y="117"/>
                  <a:pt x="85" y="117"/>
                  <a:pt x="83" y="115"/>
                </a:cubicBezTo>
                <a:cubicBezTo>
                  <a:pt x="83" y="115"/>
                  <a:pt x="82" y="114"/>
                  <a:pt x="82" y="113"/>
                </a:cubicBezTo>
                <a:cubicBezTo>
                  <a:pt x="82" y="112"/>
                  <a:pt x="83" y="111"/>
                  <a:pt x="83" y="111"/>
                </a:cubicBezTo>
                <a:cubicBezTo>
                  <a:pt x="86" y="108"/>
                  <a:pt x="86" y="108"/>
                  <a:pt x="86" y="108"/>
                </a:cubicBezTo>
                <a:cubicBezTo>
                  <a:pt x="86" y="108"/>
                  <a:pt x="86" y="108"/>
                  <a:pt x="86" y="108"/>
                </a:cubicBezTo>
                <a:cubicBezTo>
                  <a:pt x="90" y="104"/>
                  <a:pt x="90" y="104"/>
                  <a:pt x="90" y="104"/>
                </a:cubicBezTo>
                <a:cubicBezTo>
                  <a:pt x="91" y="103"/>
                  <a:pt x="91" y="103"/>
                  <a:pt x="91" y="103"/>
                </a:cubicBezTo>
                <a:cubicBezTo>
                  <a:pt x="91" y="103"/>
                  <a:pt x="91" y="103"/>
                  <a:pt x="91" y="103"/>
                </a:cubicBezTo>
                <a:cubicBezTo>
                  <a:pt x="92" y="101"/>
                  <a:pt x="95" y="101"/>
                  <a:pt x="96" y="103"/>
                </a:cubicBezTo>
                <a:cubicBezTo>
                  <a:pt x="97" y="103"/>
                  <a:pt x="97" y="104"/>
                  <a:pt x="97" y="105"/>
                </a:cubicBezTo>
                <a:cubicBezTo>
                  <a:pt x="97" y="106"/>
                  <a:pt x="97" y="107"/>
                  <a:pt x="96" y="107"/>
                </a:cubicBezTo>
                <a:close/>
                <a:moveTo>
                  <a:pt x="153" y="88"/>
                </a:moveTo>
                <a:cubicBezTo>
                  <a:pt x="152" y="89"/>
                  <a:pt x="149" y="89"/>
                  <a:pt x="148" y="88"/>
                </a:cubicBezTo>
                <a:cubicBezTo>
                  <a:pt x="127" y="67"/>
                  <a:pt x="127" y="67"/>
                  <a:pt x="127" y="67"/>
                </a:cubicBezTo>
                <a:cubicBezTo>
                  <a:pt x="127" y="67"/>
                  <a:pt x="127" y="67"/>
                  <a:pt x="127" y="67"/>
                </a:cubicBezTo>
                <a:cubicBezTo>
                  <a:pt x="127" y="67"/>
                  <a:pt x="127" y="67"/>
                  <a:pt x="127" y="67"/>
                </a:cubicBezTo>
                <a:cubicBezTo>
                  <a:pt x="122" y="73"/>
                  <a:pt x="122" y="73"/>
                  <a:pt x="122" y="73"/>
                </a:cubicBezTo>
                <a:cubicBezTo>
                  <a:pt x="137" y="89"/>
                  <a:pt x="137" y="89"/>
                  <a:pt x="137" y="89"/>
                </a:cubicBezTo>
                <a:cubicBezTo>
                  <a:pt x="138" y="90"/>
                  <a:pt x="139" y="91"/>
                  <a:pt x="139" y="93"/>
                </a:cubicBezTo>
                <a:cubicBezTo>
                  <a:pt x="139" y="94"/>
                  <a:pt x="139" y="94"/>
                  <a:pt x="138" y="95"/>
                </a:cubicBezTo>
                <a:cubicBezTo>
                  <a:pt x="137" y="96"/>
                  <a:pt x="135" y="96"/>
                  <a:pt x="134" y="95"/>
                </a:cubicBezTo>
                <a:cubicBezTo>
                  <a:pt x="132" y="93"/>
                  <a:pt x="132" y="93"/>
                  <a:pt x="132" y="93"/>
                </a:cubicBezTo>
                <a:cubicBezTo>
                  <a:pt x="132" y="93"/>
                  <a:pt x="132" y="93"/>
                  <a:pt x="132" y="93"/>
                </a:cubicBezTo>
                <a:cubicBezTo>
                  <a:pt x="117" y="78"/>
                  <a:pt x="117" y="78"/>
                  <a:pt x="117" y="78"/>
                </a:cubicBezTo>
                <a:cubicBezTo>
                  <a:pt x="111" y="84"/>
                  <a:pt x="111" y="84"/>
                  <a:pt x="111" y="84"/>
                </a:cubicBezTo>
                <a:cubicBezTo>
                  <a:pt x="125" y="98"/>
                  <a:pt x="125" y="98"/>
                  <a:pt x="125" y="98"/>
                </a:cubicBezTo>
                <a:cubicBezTo>
                  <a:pt x="125" y="98"/>
                  <a:pt x="125" y="98"/>
                  <a:pt x="125" y="98"/>
                </a:cubicBezTo>
                <a:cubicBezTo>
                  <a:pt x="126" y="99"/>
                  <a:pt x="126" y="99"/>
                  <a:pt x="126" y="99"/>
                </a:cubicBezTo>
                <a:cubicBezTo>
                  <a:pt x="127" y="100"/>
                  <a:pt x="127" y="100"/>
                  <a:pt x="127" y="101"/>
                </a:cubicBezTo>
                <a:cubicBezTo>
                  <a:pt x="127" y="102"/>
                  <a:pt x="127" y="103"/>
                  <a:pt x="126" y="104"/>
                </a:cubicBezTo>
                <a:cubicBezTo>
                  <a:pt x="125" y="105"/>
                  <a:pt x="123" y="105"/>
                  <a:pt x="122" y="104"/>
                </a:cubicBezTo>
                <a:cubicBezTo>
                  <a:pt x="119" y="101"/>
                  <a:pt x="119" y="101"/>
                  <a:pt x="119" y="101"/>
                </a:cubicBezTo>
                <a:cubicBezTo>
                  <a:pt x="119" y="101"/>
                  <a:pt x="119" y="101"/>
                  <a:pt x="119" y="101"/>
                </a:cubicBezTo>
                <a:cubicBezTo>
                  <a:pt x="119" y="101"/>
                  <a:pt x="119" y="101"/>
                  <a:pt x="119" y="101"/>
                </a:cubicBezTo>
                <a:cubicBezTo>
                  <a:pt x="106" y="89"/>
                  <a:pt x="106" y="89"/>
                  <a:pt x="106" y="89"/>
                </a:cubicBezTo>
                <a:cubicBezTo>
                  <a:pt x="101" y="94"/>
                  <a:pt x="101" y="94"/>
                  <a:pt x="101" y="94"/>
                </a:cubicBezTo>
                <a:cubicBezTo>
                  <a:pt x="113" y="107"/>
                  <a:pt x="113" y="107"/>
                  <a:pt x="113" y="107"/>
                </a:cubicBezTo>
                <a:cubicBezTo>
                  <a:pt x="114" y="108"/>
                  <a:pt x="114" y="110"/>
                  <a:pt x="113" y="111"/>
                </a:cubicBezTo>
                <a:cubicBezTo>
                  <a:pt x="112" y="113"/>
                  <a:pt x="110" y="113"/>
                  <a:pt x="108" y="111"/>
                </a:cubicBezTo>
                <a:cubicBezTo>
                  <a:pt x="105" y="108"/>
                  <a:pt x="105" y="108"/>
                  <a:pt x="105" y="108"/>
                </a:cubicBezTo>
                <a:cubicBezTo>
                  <a:pt x="105" y="107"/>
                  <a:pt x="105" y="106"/>
                  <a:pt x="105" y="105"/>
                </a:cubicBezTo>
                <a:cubicBezTo>
                  <a:pt x="105" y="102"/>
                  <a:pt x="104" y="99"/>
                  <a:pt x="102" y="97"/>
                </a:cubicBezTo>
                <a:cubicBezTo>
                  <a:pt x="99" y="95"/>
                  <a:pt x="97" y="94"/>
                  <a:pt x="93" y="94"/>
                </a:cubicBezTo>
                <a:cubicBezTo>
                  <a:pt x="93" y="91"/>
                  <a:pt x="92" y="89"/>
                  <a:pt x="90" y="87"/>
                </a:cubicBezTo>
                <a:cubicBezTo>
                  <a:pt x="88" y="85"/>
                  <a:pt x="85" y="84"/>
                  <a:pt x="82" y="84"/>
                </a:cubicBezTo>
                <a:cubicBezTo>
                  <a:pt x="82" y="82"/>
                  <a:pt x="80" y="80"/>
                  <a:pt x="79" y="78"/>
                </a:cubicBezTo>
                <a:cubicBezTo>
                  <a:pt x="77" y="76"/>
                  <a:pt x="73" y="75"/>
                  <a:pt x="70" y="75"/>
                </a:cubicBezTo>
                <a:cubicBezTo>
                  <a:pt x="69" y="75"/>
                  <a:pt x="69" y="75"/>
                  <a:pt x="68" y="75"/>
                </a:cubicBezTo>
                <a:cubicBezTo>
                  <a:pt x="67" y="73"/>
                  <a:pt x="67" y="72"/>
                  <a:pt x="65" y="70"/>
                </a:cubicBezTo>
                <a:cubicBezTo>
                  <a:pt x="61" y="66"/>
                  <a:pt x="53" y="66"/>
                  <a:pt x="49" y="70"/>
                </a:cubicBezTo>
                <a:cubicBezTo>
                  <a:pt x="43" y="76"/>
                  <a:pt x="43" y="76"/>
                  <a:pt x="43" y="76"/>
                </a:cubicBezTo>
                <a:cubicBezTo>
                  <a:pt x="11" y="53"/>
                  <a:pt x="11" y="53"/>
                  <a:pt x="11" y="53"/>
                </a:cubicBezTo>
                <a:cubicBezTo>
                  <a:pt x="36" y="14"/>
                  <a:pt x="36" y="14"/>
                  <a:pt x="36" y="14"/>
                </a:cubicBezTo>
                <a:cubicBezTo>
                  <a:pt x="57" y="27"/>
                  <a:pt x="57" y="27"/>
                  <a:pt x="57" y="27"/>
                </a:cubicBezTo>
                <a:cubicBezTo>
                  <a:pt x="59" y="25"/>
                  <a:pt x="59" y="25"/>
                  <a:pt x="59" y="25"/>
                </a:cubicBezTo>
                <a:cubicBezTo>
                  <a:pt x="67" y="17"/>
                  <a:pt x="76" y="17"/>
                  <a:pt x="81" y="18"/>
                </a:cubicBezTo>
                <a:cubicBezTo>
                  <a:pt x="77" y="23"/>
                  <a:pt x="77" y="23"/>
                  <a:pt x="77" y="23"/>
                </a:cubicBezTo>
                <a:cubicBezTo>
                  <a:pt x="75" y="25"/>
                  <a:pt x="73" y="28"/>
                  <a:pt x="73" y="31"/>
                </a:cubicBezTo>
                <a:cubicBezTo>
                  <a:pt x="73" y="34"/>
                  <a:pt x="75" y="37"/>
                  <a:pt x="77" y="39"/>
                </a:cubicBezTo>
                <a:cubicBezTo>
                  <a:pt x="81" y="44"/>
                  <a:pt x="89" y="44"/>
                  <a:pt x="94" y="39"/>
                </a:cubicBezTo>
                <a:cubicBezTo>
                  <a:pt x="100" y="33"/>
                  <a:pt x="100" y="33"/>
                  <a:pt x="100" y="33"/>
                </a:cubicBezTo>
                <a:cubicBezTo>
                  <a:pt x="104" y="33"/>
                  <a:pt x="104" y="33"/>
                  <a:pt x="104" y="33"/>
                </a:cubicBezTo>
                <a:cubicBezTo>
                  <a:pt x="104" y="38"/>
                  <a:pt x="105" y="46"/>
                  <a:pt x="110" y="52"/>
                </a:cubicBezTo>
                <a:cubicBezTo>
                  <a:pt x="115" y="58"/>
                  <a:pt x="122" y="61"/>
                  <a:pt x="132" y="62"/>
                </a:cubicBezTo>
                <a:cubicBezTo>
                  <a:pt x="153" y="83"/>
                  <a:pt x="153" y="83"/>
                  <a:pt x="153" y="83"/>
                </a:cubicBezTo>
                <a:cubicBezTo>
                  <a:pt x="154" y="84"/>
                  <a:pt x="154" y="85"/>
                  <a:pt x="154" y="86"/>
                </a:cubicBezTo>
                <a:cubicBezTo>
                  <a:pt x="154" y="87"/>
                  <a:pt x="154" y="87"/>
                  <a:pt x="153" y="88"/>
                </a:cubicBezTo>
                <a:close/>
                <a:moveTo>
                  <a:pt x="158" y="77"/>
                </a:moveTo>
                <a:cubicBezTo>
                  <a:pt x="135" y="54"/>
                  <a:pt x="135" y="54"/>
                  <a:pt x="135" y="54"/>
                </a:cubicBezTo>
                <a:cubicBezTo>
                  <a:pt x="133" y="54"/>
                  <a:pt x="133" y="54"/>
                  <a:pt x="133" y="54"/>
                </a:cubicBezTo>
                <a:cubicBezTo>
                  <a:pt x="125" y="54"/>
                  <a:pt x="119" y="52"/>
                  <a:pt x="116" y="47"/>
                </a:cubicBezTo>
                <a:cubicBezTo>
                  <a:pt x="110" y="41"/>
                  <a:pt x="112" y="30"/>
                  <a:pt x="112" y="30"/>
                </a:cubicBezTo>
                <a:cubicBezTo>
                  <a:pt x="113" y="25"/>
                  <a:pt x="113" y="25"/>
                  <a:pt x="113" y="25"/>
                </a:cubicBezTo>
                <a:cubicBezTo>
                  <a:pt x="96" y="25"/>
                  <a:pt x="96" y="25"/>
                  <a:pt x="96" y="25"/>
                </a:cubicBezTo>
                <a:cubicBezTo>
                  <a:pt x="88" y="34"/>
                  <a:pt x="88" y="34"/>
                  <a:pt x="88" y="34"/>
                </a:cubicBezTo>
                <a:cubicBezTo>
                  <a:pt x="87" y="35"/>
                  <a:pt x="84" y="35"/>
                  <a:pt x="83" y="34"/>
                </a:cubicBezTo>
                <a:cubicBezTo>
                  <a:pt x="82" y="33"/>
                  <a:pt x="81" y="32"/>
                  <a:pt x="81" y="31"/>
                </a:cubicBezTo>
                <a:cubicBezTo>
                  <a:pt x="81" y="30"/>
                  <a:pt x="82" y="29"/>
                  <a:pt x="83" y="28"/>
                </a:cubicBezTo>
                <a:cubicBezTo>
                  <a:pt x="95" y="15"/>
                  <a:pt x="95" y="15"/>
                  <a:pt x="95" y="15"/>
                </a:cubicBezTo>
                <a:cubicBezTo>
                  <a:pt x="100" y="10"/>
                  <a:pt x="109" y="16"/>
                  <a:pt x="110" y="16"/>
                </a:cubicBezTo>
                <a:cubicBezTo>
                  <a:pt x="141" y="32"/>
                  <a:pt x="141" y="32"/>
                  <a:pt x="141" y="32"/>
                </a:cubicBezTo>
                <a:cubicBezTo>
                  <a:pt x="171" y="19"/>
                  <a:pt x="171" y="19"/>
                  <a:pt x="171" y="19"/>
                </a:cubicBezTo>
                <a:cubicBezTo>
                  <a:pt x="187" y="62"/>
                  <a:pt x="187" y="62"/>
                  <a:pt x="187" y="62"/>
                </a:cubicBezTo>
                <a:lnTo>
                  <a:pt x="158" y="7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460009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Joining HASH tables</a:t>
            </a:r>
          </a:p>
        </p:txBody>
      </p:sp>
      <p:grpSp>
        <p:nvGrpSpPr>
          <p:cNvPr id="63" name="Group 62"/>
          <p:cNvGrpSpPr/>
          <p:nvPr/>
        </p:nvGrpSpPr>
        <p:grpSpPr>
          <a:xfrm>
            <a:off x="673621" y="2633166"/>
            <a:ext cx="5400000" cy="2520000"/>
            <a:chOff x="855768" y="2104394"/>
            <a:chExt cx="10570177" cy="3998445"/>
          </a:xfrm>
        </p:grpSpPr>
        <p:sp>
          <p:nvSpPr>
            <p:cNvPr id="3" name="Flowchart: Manual Operation 2"/>
            <p:cNvSpPr/>
            <p:nvPr/>
          </p:nvSpPr>
          <p:spPr>
            <a:xfrm>
              <a:off x="8557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 name="Flowchart: Manual Operation 3"/>
            <p:cNvSpPr/>
            <p:nvPr/>
          </p:nvSpPr>
          <p:spPr>
            <a:xfrm>
              <a:off x="1736968"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 name="Flowchart: Manual Operation 4"/>
            <p:cNvSpPr/>
            <p:nvPr/>
          </p:nvSpPr>
          <p:spPr>
            <a:xfrm>
              <a:off x="34993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6" name="Flowchart: Manual Operation 5"/>
            <p:cNvSpPr/>
            <p:nvPr/>
          </p:nvSpPr>
          <p:spPr>
            <a:xfrm>
              <a:off x="2618168"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7" name="Flowchart: Manual Operation 6"/>
            <p:cNvSpPr/>
            <p:nvPr/>
          </p:nvSpPr>
          <p:spPr>
            <a:xfrm>
              <a:off x="43763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8" name="Flowchart: Manual Operation 7"/>
            <p:cNvSpPr/>
            <p:nvPr/>
          </p:nvSpPr>
          <p:spPr>
            <a:xfrm>
              <a:off x="52575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9" name="Flowchart: Manual Operation 8"/>
            <p:cNvSpPr/>
            <p:nvPr/>
          </p:nvSpPr>
          <p:spPr>
            <a:xfrm>
              <a:off x="70199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0" name="Flowchart: Manual Operation 9"/>
            <p:cNvSpPr/>
            <p:nvPr/>
          </p:nvSpPr>
          <p:spPr>
            <a:xfrm>
              <a:off x="61387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1" name="Flowchart: Manual Operation 10"/>
            <p:cNvSpPr/>
            <p:nvPr/>
          </p:nvSpPr>
          <p:spPr>
            <a:xfrm>
              <a:off x="79011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2" name="Flowchart: Manual Operation 11"/>
            <p:cNvSpPr/>
            <p:nvPr/>
          </p:nvSpPr>
          <p:spPr>
            <a:xfrm>
              <a:off x="87823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3" name="Flowchart: Manual Operation 12"/>
            <p:cNvSpPr/>
            <p:nvPr/>
          </p:nvSpPr>
          <p:spPr>
            <a:xfrm>
              <a:off x="105447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4" name="Flowchart: Manual Operation 13"/>
            <p:cNvSpPr/>
            <p:nvPr/>
          </p:nvSpPr>
          <p:spPr>
            <a:xfrm>
              <a:off x="96635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5" name="Flowchart: Manual Operation 14"/>
            <p:cNvSpPr/>
            <p:nvPr/>
          </p:nvSpPr>
          <p:spPr>
            <a:xfrm>
              <a:off x="855768"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6" name="Flowchart: Manual Operation 15"/>
            <p:cNvSpPr/>
            <p:nvPr/>
          </p:nvSpPr>
          <p:spPr>
            <a:xfrm>
              <a:off x="1736968"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7" name="Flowchart: Manual Operation 16"/>
            <p:cNvSpPr/>
            <p:nvPr/>
          </p:nvSpPr>
          <p:spPr>
            <a:xfrm>
              <a:off x="34993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8" name="Flowchart: Manual Operation 17"/>
            <p:cNvSpPr/>
            <p:nvPr/>
          </p:nvSpPr>
          <p:spPr>
            <a:xfrm>
              <a:off x="26181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 name="Flowchart: Manual Operation 18"/>
            <p:cNvSpPr/>
            <p:nvPr/>
          </p:nvSpPr>
          <p:spPr>
            <a:xfrm>
              <a:off x="43763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 name="Flowchart: Manual Operation 19"/>
            <p:cNvSpPr/>
            <p:nvPr/>
          </p:nvSpPr>
          <p:spPr>
            <a:xfrm>
              <a:off x="52575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 name="Flowchart: Manual Operation 20"/>
            <p:cNvSpPr/>
            <p:nvPr/>
          </p:nvSpPr>
          <p:spPr>
            <a:xfrm>
              <a:off x="70199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 name="Flowchart: Manual Operation 21"/>
            <p:cNvSpPr/>
            <p:nvPr/>
          </p:nvSpPr>
          <p:spPr>
            <a:xfrm>
              <a:off x="61387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 name="Flowchart: Manual Operation 22"/>
            <p:cNvSpPr/>
            <p:nvPr/>
          </p:nvSpPr>
          <p:spPr>
            <a:xfrm>
              <a:off x="79011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 name="Flowchart: Manual Operation 23"/>
            <p:cNvSpPr/>
            <p:nvPr/>
          </p:nvSpPr>
          <p:spPr>
            <a:xfrm>
              <a:off x="87823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5" name="Flowchart: Manual Operation 24"/>
            <p:cNvSpPr/>
            <p:nvPr/>
          </p:nvSpPr>
          <p:spPr>
            <a:xfrm>
              <a:off x="105447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6" name="Flowchart: Manual Operation 25"/>
            <p:cNvSpPr/>
            <p:nvPr/>
          </p:nvSpPr>
          <p:spPr>
            <a:xfrm>
              <a:off x="96635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7" name="Flowchart: Manual Operation 26"/>
            <p:cNvSpPr/>
            <p:nvPr/>
          </p:nvSpPr>
          <p:spPr>
            <a:xfrm>
              <a:off x="855768"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8" name="Flowchart: Manual Operation 27"/>
            <p:cNvSpPr/>
            <p:nvPr/>
          </p:nvSpPr>
          <p:spPr>
            <a:xfrm>
              <a:off x="17369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9" name="Flowchart: Manual Operation 28"/>
            <p:cNvSpPr/>
            <p:nvPr/>
          </p:nvSpPr>
          <p:spPr>
            <a:xfrm>
              <a:off x="34993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0" name="Flowchart: Manual Operation 29"/>
            <p:cNvSpPr/>
            <p:nvPr/>
          </p:nvSpPr>
          <p:spPr>
            <a:xfrm>
              <a:off x="26181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1" name="Flowchart: Manual Operation 30"/>
            <p:cNvSpPr/>
            <p:nvPr/>
          </p:nvSpPr>
          <p:spPr>
            <a:xfrm>
              <a:off x="4376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2" name="Flowchart: Manual Operation 31"/>
            <p:cNvSpPr/>
            <p:nvPr/>
          </p:nvSpPr>
          <p:spPr>
            <a:xfrm>
              <a:off x="5257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3" name="Flowchart: Manual Operation 32"/>
            <p:cNvSpPr/>
            <p:nvPr/>
          </p:nvSpPr>
          <p:spPr>
            <a:xfrm>
              <a:off x="70199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4" name="Flowchart: Manual Operation 33"/>
            <p:cNvSpPr/>
            <p:nvPr/>
          </p:nvSpPr>
          <p:spPr>
            <a:xfrm>
              <a:off x="6138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5" name="Flowchart: Manual Operation 34"/>
            <p:cNvSpPr/>
            <p:nvPr/>
          </p:nvSpPr>
          <p:spPr>
            <a:xfrm>
              <a:off x="79011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6" name="Flowchart: Manual Operation 35"/>
            <p:cNvSpPr/>
            <p:nvPr/>
          </p:nvSpPr>
          <p:spPr>
            <a:xfrm>
              <a:off x="87823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7" name="Flowchart: Manual Operation 36"/>
            <p:cNvSpPr/>
            <p:nvPr/>
          </p:nvSpPr>
          <p:spPr>
            <a:xfrm>
              <a:off x="105447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8" name="Flowchart: Manual Operation 37"/>
            <p:cNvSpPr/>
            <p:nvPr/>
          </p:nvSpPr>
          <p:spPr>
            <a:xfrm>
              <a:off x="96635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39" name="Flowchart: Manual Operation 38"/>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0" name="Flowchart: Manual Operation 39"/>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1" name="Flowchart: Manual Operation 40"/>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2" name="Flowchart: Manual Operation 41"/>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3" name="Flowchart: Manual Operation 42"/>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4" name="Flowchart: Manual Operation 43"/>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5" name="Flowchart: Manual Operation 44"/>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6" name="Flowchart: Manual Operation 45"/>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7" name="Flowchart: Manual Operation 46"/>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8" name="Flowchart: Manual Operation 47"/>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49" name="Flowchart: Manual Operation 48"/>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0" name="Flowchart: Manual Operation 49"/>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1" name="Flowchart: Manual Operation 50"/>
            <p:cNvSpPr/>
            <p:nvPr/>
          </p:nvSpPr>
          <p:spPr>
            <a:xfrm>
              <a:off x="8557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2" name="Flowchart: Manual Operation 51"/>
            <p:cNvSpPr/>
            <p:nvPr/>
          </p:nvSpPr>
          <p:spPr>
            <a:xfrm>
              <a:off x="17369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3" name="Flowchart: Manual Operation 52"/>
            <p:cNvSpPr/>
            <p:nvPr/>
          </p:nvSpPr>
          <p:spPr>
            <a:xfrm>
              <a:off x="3499368"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4" name="Flowchart: Manual Operation 53"/>
            <p:cNvSpPr/>
            <p:nvPr/>
          </p:nvSpPr>
          <p:spPr>
            <a:xfrm>
              <a:off x="2618168"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5" name="Flowchart: Manual Operation 54"/>
            <p:cNvSpPr/>
            <p:nvPr/>
          </p:nvSpPr>
          <p:spPr>
            <a:xfrm>
              <a:off x="43763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6" name="Flowchart: Manual Operation 55"/>
            <p:cNvSpPr/>
            <p:nvPr/>
          </p:nvSpPr>
          <p:spPr>
            <a:xfrm>
              <a:off x="52575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7" name="Flowchart: Manual Operation 56"/>
            <p:cNvSpPr/>
            <p:nvPr/>
          </p:nvSpPr>
          <p:spPr>
            <a:xfrm>
              <a:off x="70199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8" name="Flowchart: Manual Operation 57"/>
            <p:cNvSpPr/>
            <p:nvPr/>
          </p:nvSpPr>
          <p:spPr>
            <a:xfrm>
              <a:off x="61387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59" name="Flowchart: Manual Operation 58"/>
            <p:cNvSpPr/>
            <p:nvPr/>
          </p:nvSpPr>
          <p:spPr>
            <a:xfrm>
              <a:off x="79011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60" name="Flowchart: Manual Operation 59"/>
            <p:cNvSpPr/>
            <p:nvPr/>
          </p:nvSpPr>
          <p:spPr>
            <a:xfrm>
              <a:off x="87823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61" name="Flowchart: Manual Operation 60"/>
            <p:cNvSpPr/>
            <p:nvPr/>
          </p:nvSpPr>
          <p:spPr>
            <a:xfrm>
              <a:off x="105447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62" name="Flowchart: Manual Operation 61"/>
            <p:cNvSpPr/>
            <p:nvPr/>
          </p:nvSpPr>
          <p:spPr>
            <a:xfrm>
              <a:off x="96635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grpSp>
      <p:sp>
        <p:nvSpPr>
          <p:cNvPr id="186" name="Left Brace 185"/>
          <p:cNvSpPr/>
          <p:nvPr/>
        </p:nvSpPr>
        <p:spPr>
          <a:xfrm rot="5400000">
            <a:off x="3157597" y="-42687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7" name="Left Brace 186"/>
          <p:cNvSpPr/>
          <p:nvPr/>
        </p:nvSpPr>
        <p:spPr>
          <a:xfrm rot="5400000">
            <a:off x="8845150" y="-437594"/>
            <a:ext cx="432048" cy="5400000"/>
          </a:xfrm>
          <a:prstGeom prst="leftBrace">
            <a:avLst/>
          </a:prstGeom>
          <a:no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8" name="TextBox 187"/>
          <p:cNvSpPr txBox="1"/>
          <p:nvPr/>
        </p:nvSpPr>
        <p:spPr>
          <a:xfrm>
            <a:off x="1052900" y="1065344"/>
            <a:ext cx="4639283" cy="1037207"/>
          </a:xfrm>
          <a:prstGeom prst="rect">
            <a:avLst/>
          </a:prstGeom>
          <a:noFill/>
        </p:spPr>
        <p:txBody>
          <a:bodyPr wrap="none" lIns="182880" tIns="146304" rIns="182880" bIns="146304" rtlCol="0">
            <a:spAutoFit/>
          </a:bodyPr>
          <a:lstStyle/>
          <a:p>
            <a:pPr>
              <a:lnSpc>
                <a:spcPct val="90000"/>
              </a:lnSpc>
              <a:spcAft>
                <a:spcPts val="600"/>
              </a:spcAft>
            </a:pPr>
            <a:r>
              <a:rPr lang="en-GB" sz="2400" err="1">
                <a:gradFill>
                  <a:gsLst>
                    <a:gs pos="2917">
                      <a:schemeClr val="tx1"/>
                    </a:gs>
                    <a:gs pos="30000">
                      <a:schemeClr val="tx1"/>
                    </a:gs>
                  </a:gsLst>
                  <a:lin ang="5400000" scaled="0"/>
                </a:gradFill>
              </a:rPr>
              <a:t>Store_Sales</a:t>
            </a:r>
            <a:r>
              <a:rPr lang="en-GB" sz="2400">
                <a:gradFill>
                  <a:gsLst>
                    <a:gs pos="2917">
                      <a:schemeClr val="tx1"/>
                    </a:gs>
                    <a:gs pos="30000">
                      <a:schemeClr val="tx1"/>
                    </a:gs>
                  </a:gsLst>
                  <a:lin ang="5400000" scaled="0"/>
                </a:gradFill>
              </a:rPr>
              <a:t> HASH([</a:t>
            </a:r>
            <a:r>
              <a:rPr lang="en-GB" sz="2400" err="1">
                <a:gradFill>
                  <a:gsLst>
                    <a:gs pos="2917">
                      <a:schemeClr val="tx1"/>
                    </a:gs>
                    <a:gs pos="30000">
                      <a:schemeClr val="tx1"/>
                    </a:gs>
                  </a:gsLst>
                  <a:lin ang="5400000" scaled="0"/>
                </a:gradFill>
              </a:rPr>
              <a:t>ProductKey</a:t>
            </a:r>
            <a:r>
              <a:rPr lang="en-GB" sz="2400">
                <a:gradFill>
                  <a:gsLst>
                    <a:gs pos="2917">
                      <a:schemeClr val="tx1"/>
                    </a:gs>
                    <a:gs pos="30000">
                      <a:schemeClr val="tx1"/>
                    </a:gs>
                  </a:gsLst>
                  <a:lin ang="5400000" scaled="0"/>
                </a:gradFill>
              </a:rPr>
              <a:t>])</a:t>
            </a:r>
          </a:p>
          <a:p>
            <a:pPr>
              <a:lnSpc>
                <a:spcPct val="90000"/>
              </a:lnSpc>
              <a:spcAft>
                <a:spcPts val="600"/>
              </a:spcAft>
            </a:pPr>
            <a:r>
              <a:rPr lang="en-GB" sz="2400">
                <a:gradFill>
                  <a:gsLst>
                    <a:gs pos="2917">
                      <a:schemeClr val="tx1"/>
                    </a:gs>
                    <a:gs pos="30000">
                      <a:schemeClr val="tx1"/>
                    </a:gs>
                  </a:gsLst>
                  <a:lin ang="5400000" scaled="0"/>
                </a:gradFill>
              </a:rPr>
              <a:t>[</a:t>
            </a:r>
            <a:r>
              <a:rPr lang="en-GB" sz="2400" err="1">
                <a:gradFill>
                  <a:gsLst>
                    <a:gs pos="2917">
                      <a:schemeClr val="tx1"/>
                    </a:gs>
                    <a:gs pos="30000">
                      <a:schemeClr val="tx1"/>
                    </a:gs>
                  </a:gsLst>
                  <a:lin ang="5400000" scaled="0"/>
                </a:gradFill>
              </a:rPr>
              <a:t>ProductKey</a:t>
            </a:r>
            <a:r>
              <a:rPr lang="en-GB" sz="2400">
                <a:gradFill>
                  <a:gsLst>
                    <a:gs pos="2917">
                      <a:schemeClr val="tx1"/>
                    </a:gs>
                    <a:gs pos="30000">
                      <a:schemeClr val="tx1"/>
                    </a:gs>
                  </a:gsLst>
                  <a:lin ang="5400000" scaled="0"/>
                </a:gradFill>
              </a:rPr>
              <a:t>] </a:t>
            </a:r>
            <a:r>
              <a:rPr lang="en-GB" sz="2400" b="1">
                <a:gradFill>
                  <a:gsLst>
                    <a:gs pos="2917">
                      <a:schemeClr val="tx1"/>
                    </a:gs>
                    <a:gs pos="30000">
                      <a:schemeClr val="tx1"/>
                    </a:gs>
                  </a:gsLst>
                  <a:lin ang="5400000" scaled="0"/>
                </a:gradFill>
              </a:rPr>
              <a:t>INT</a:t>
            </a:r>
            <a:r>
              <a:rPr lang="en-GB" sz="2400">
                <a:gradFill>
                  <a:gsLst>
                    <a:gs pos="2917">
                      <a:schemeClr val="tx1"/>
                    </a:gs>
                    <a:gs pos="30000">
                      <a:schemeClr val="tx1"/>
                    </a:gs>
                  </a:gsLst>
                  <a:lin ang="5400000" scaled="0"/>
                </a:gradFill>
              </a:rPr>
              <a:t> NULL</a:t>
            </a:r>
          </a:p>
        </p:txBody>
      </p:sp>
      <p:sp>
        <p:nvSpPr>
          <p:cNvPr id="189" name="TextBox 188"/>
          <p:cNvSpPr txBox="1"/>
          <p:nvPr/>
        </p:nvSpPr>
        <p:spPr>
          <a:xfrm>
            <a:off x="6741532" y="1024456"/>
            <a:ext cx="4688399" cy="1037207"/>
          </a:xfrm>
          <a:prstGeom prst="rect">
            <a:avLst/>
          </a:prstGeom>
          <a:noFill/>
        </p:spPr>
        <p:txBody>
          <a:bodyPr wrap="none" lIns="182880" tIns="146304" rIns="182880" bIns="146304" rtlCol="0">
            <a:spAutoFit/>
          </a:bodyPr>
          <a:lstStyle/>
          <a:p>
            <a:pPr>
              <a:lnSpc>
                <a:spcPct val="90000"/>
              </a:lnSpc>
              <a:spcAft>
                <a:spcPts val="600"/>
              </a:spcAft>
            </a:pPr>
            <a:r>
              <a:rPr lang="en-GB" sz="2400" err="1">
                <a:gradFill>
                  <a:gsLst>
                    <a:gs pos="2917">
                      <a:schemeClr val="tx1"/>
                    </a:gs>
                    <a:gs pos="30000">
                      <a:schemeClr val="tx1"/>
                    </a:gs>
                  </a:gsLst>
                  <a:lin ang="5400000" scaled="0"/>
                </a:gradFill>
              </a:rPr>
              <a:t>Web_Sales</a:t>
            </a:r>
            <a:r>
              <a:rPr lang="en-GB" sz="2400">
                <a:gradFill>
                  <a:gsLst>
                    <a:gs pos="2917">
                      <a:schemeClr val="tx1"/>
                    </a:gs>
                    <a:gs pos="30000">
                      <a:schemeClr val="tx1"/>
                    </a:gs>
                  </a:gsLst>
                  <a:lin ang="5400000" scaled="0"/>
                </a:gradFill>
              </a:rPr>
              <a:t> HASH([</a:t>
            </a:r>
            <a:r>
              <a:rPr lang="en-GB" sz="2400" err="1">
                <a:gradFill>
                  <a:gsLst>
                    <a:gs pos="2917">
                      <a:schemeClr val="tx1"/>
                    </a:gs>
                    <a:gs pos="30000">
                      <a:schemeClr val="tx1"/>
                    </a:gs>
                  </a:gsLst>
                  <a:lin ang="5400000" scaled="0"/>
                </a:gradFill>
              </a:rPr>
              <a:t>ProductKey</a:t>
            </a:r>
            <a:r>
              <a:rPr lang="en-GB" sz="2400">
                <a:gradFill>
                  <a:gsLst>
                    <a:gs pos="2917">
                      <a:schemeClr val="tx1"/>
                    </a:gs>
                    <a:gs pos="30000">
                      <a:schemeClr val="tx1"/>
                    </a:gs>
                  </a:gsLst>
                  <a:lin ang="5400000" scaled="0"/>
                </a:gradFill>
              </a:rPr>
              <a:t>])</a:t>
            </a:r>
          </a:p>
          <a:p>
            <a:pPr>
              <a:lnSpc>
                <a:spcPct val="90000"/>
              </a:lnSpc>
              <a:spcAft>
                <a:spcPts val="600"/>
              </a:spcAft>
            </a:pPr>
            <a:r>
              <a:rPr lang="en-GB" sz="2400">
                <a:gradFill>
                  <a:gsLst>
                    <a:gs pos="2917">
                      <a:schemeClr val="tx1"/>
                    </a:gs>
                    <a:gs pos="30000">
                      <a:schemeClr val="tx1"/>
                    </a:gs>
                  </a:gsLst>
                  <a:lin ang="5400000" scaled="0"/>
                </a:gradFill>
              </a:rPr>
              <a:t>[</a:t>
            </a:r>
            <a:r>
              <a:rPr lang="en-GB" sz="2400" err="1">
                <a:gradFill>
                  <a:gsLst>
                    <a:gs pos="2917">
                      <a:schemeClr val="tx1"/>
                    </a:gs>
                    <a:gs pos="30000">
                      <a:schemeClr val="tx1"/>
                    </a:gs>
                  </a:gsLst>
                  <a:lin ang="5400000" scaled="0"/>
                </a:gradFill>
              </a:rPr>
              <a:t>ProductKey</a:t>
            </a:r>
            <a:r>
              <a:rPr lang="en-GB" sz="2400">
                <a:gradFill>
                  <a:gsLst>
                    <a:gs pos="2917">
                      <a:schemeClr val="tx1"/>
                    </a:gs>
                    <a:gs pos="30000">
                      <a:schemeClr val="tx1"/>
                    </a:gs>
                  </a:gsLst>
                  <a:lin ang="5400000" scaled="0"/>
                </a:gradFill>
              </a:rPr>
              <a:t>] </a:t>
            </a:r>
            <a:r>
              <a:rPr lang="en-GB" sz="2400" b="1">
                <a:solidFill>
                  <a:srgbClr val="FF0000"/>
                </a:solidFill>
              </a:rPr>
              <a:t>BIGINT</a:t>
            </a:r>
            <a:r>
              <a:rPr lang="en-GB" sz="2400">
                <a:gradFill>
                  <a:gsLst>
                    <a:gs pos="2917">
                      <a:schemeClr val="tx1"/>
                    </a:gs>
                    <a:gs pos="30000">
                      <a:schemeClr val="tx1"/>
                    </a:gs>
                  </a:gsLst>
                  <a:lin ang="5400000" scaled="0"/>
                </a:gradFill>
              </a:rPr>
              <a:t> NULL</a:t>
            </a:r>
          </a:p>
        </p:txBody>
      </p:sp>
      <p:grpSp>
        <p:nvGrpSpPr>
          <p:cNvPr id="190" name="Group 189"/>
          <p:cNvGrpSpPr/>
          <p:nvPr/>
        </p:nvGrpSpPr>
        <p:grpSpPr>
          <a:xfrm>
            <a:off x="6385731" y="2633166"/>
            <a:ext cx="5400000" cy="2520000"/>
            <a:chOff x="855768" y="2104394"/>
            <a:chExt cx="10570177" cy="3998445"/>
          </a:xfrm>
        </p:grpSpPr>
        <p:sp>
          <p:nvSpPr>
            <p:cNvPr id="191" name="Flowchart: Manual Operation 190"/>
            <p:cNvSpPr/>
            <p:nvPr/>
          </p:nvSpPr>
          <p:spPr>
            <a:xfrm>
              <a:off x="855768"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2" name="Flowchart: Manual Operation 191"/>
            <p:cNvSpPr/>
            <p:nvPr/>
          </p:nvSpPr>
          <p:spPr>
            <a:xfrm>
              <a:off x="1736968"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3" name="Flowchart: Manual Operation 192"/>
            <p:cNvSpPr/>
            <p:nvPr/>
          </p:nvSpPr>
          <p:spPr>
            <a:xfrm>
              <a:off x="3499368"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4" name="Flowchart: Manual Operation 193"/>
            <p:cNvSpPr/>
            <p:nvPr/>
          </p:nvSpPr>
          <p:spPr>
            <a:xfrm>
              <a:off x="2618168"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5" name="Flowchart: Manual Operation 194"/>
            <p:cNvSpPr/>
            <p:nvPr/>
          </p:nvSpPr>
          <p:spPr>
            <a:xfrm>
              <a:off x="43763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6" name="Flowchart: Manual Operation 195"/>
            <p:cNvSpPr/>
            <p:nvPr/>
          </p:nvSpPr>
          <p:spPr>
            <a:xfrm>
              <a:off x="52575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7" name="Flowchart: Manual Operation 196"/>
            <p:cNvSpPr/>
            <p:nvPr/>
          </p:nvSpPr>
          <p:spPr>
            <a:xfrm>
              <a:off x="7019945" y="2920422"/>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8" name="Flowchart: Manual Operation 197"/>
            <p:cNvSpPr/>
            <p:nvPr/>
          </p:nvSpPr>
          <p:spPr>
            <a:xfrm>
              <a:off x="6138745" y="2920422"/>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199" name="Flowchart: Manual Operation 198"/>
            <p:cNvSpPr/>
            <p:nvPr/>
          </p:nvSpPr>
          <p:spPr>
            <a:xfrm>
              <a:off x="7901145" y="2920422"/>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0" name="Flowchart: Manual Operation 199"/>
            <p:cNvSpPr/>
            <p:nvPr/>
          </p:nvSpPr>
          <p:spPr>
            <a:xfrm>
              <a:off x="8782345" y="2920422"/>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1" name="Flowchart: Manual Operation 200"/>
            <p:cNvSpPr/>
            <p:nvPr/>
          </p:nvSpPr>
          <p:spPr>
            <a:xfrm>
              <a:off x="10544745" y="2920422"/>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2" name="Flowchart: Manual Operation 201"/>
            <p:cNvSpPr/>
            <p:nvPr/>
          </p:nvSpPr>
          <p:spPr>
            <a:xfrm>
              <a:off x="9663545" y="2920422"/>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3" name="Flowchart: Manual Operation 202"/>
            <p:cNvSpPr/>
            <p:nvPr/>
          </p:nvSpPr>
          <p:spPr>
            <a:xfrm>
              <a:off x="855768"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4" name="Flowchart: Manual Operation 203"/>
            <p:cNvSpPr/>
            <p:nvPr/>
          </p:nvSpPr>
          <p:spPr>
            <a:xfrm>
              <a:off x="1736968"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5" name="Flowchart: Manual Operation 204"/>
            <p:cNvSpPr/>
            <p:nvPr/>
          </p:nvSpPr>
          <p:spPr>
            <a:xfrm>
              <a:off x="3499368"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6" name="Flowchart: Manual Operation 205"/>
            <p:cNvSpPr/>
            <p:nvPr/>
          </p:nvSpPr>
          <p:spPr>
            <a:xfrm>
              <a:off x="2618168"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7" name="Flowchart: Manual Operation 206"/>
            <p:cNvSpPr/>
            <p:nvPr/>
          </p:nvSpPr>
          <p:spPr>
            <a:xfrm>
              <a:off x="43763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8" name="Flowchart: Manual Operation 207"/>
            <p:cNvSpPr/>
            <p:nvPr/>
          </p:nvSpPr>
          <p:spPr>
            <a:xfrm>
              <a:off x="52575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09" name="Flowchart: Manual Operation 208"/>
            <p:cNvSpPr/>
            <p:nvPr/>
          </p:nvSpPr>
          <p:spPr>
            <a:xfrm>
              <a:off x="7019945" y="3736450"/>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0" name="Flowchart: Manual Operation 209"/>
            <p:cNvSpPr/>
            <p:nvPr/>
          </p:nvSpPr>
          <p:spPr>
            <a:xfrm>
              <a:off x="6138745" y="3736450"/>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1" name="Flowchart: Manual Operation 210"/>
            <p:cNvSpPr/>
            <p:nvPr/>
          </p:nvSpPr>
          <p:spPr>
            <a:xfrm>
              <a:off x="7901145" y="3736450"/>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2" name="Flowchart: Manual Operation 211"/>
            <p:cNvSpPr/>
            <p:nvPr/>
          </p:nvSpPr>
          <p:spPr>
            <a:xfrm>
              <a:off x="8782345" y="3736450"/>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3" name="Flowchart: Manual Operation 212"/>
            <p:cNvSpPr/>
            <p:nvPr/>
          </p:nvSpPr>
          <p:spPr>
            <a:xfrm>
              <a:off x="10544745" y="3736450"/>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4" name="Flowchart: Manual Operation 213"/>
            <p:cNvSpPr/>
            <p:nvPr/>
          </p:nvSpPr>
          <p:spPr>
            <a:xfrm>
              <a:off x="9663545" y="3736450"/>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5" name="Flowchart: Manual Operation 214"/>
            <p:cNvSpPr/>
            <p:nvPr/>
          </p:nvSpPr>
          <p:spPr>
            <a:xfrm>
              <a:off x="855768"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6" name="Flowchart: Manual Operation 215"/>
            <p:cNvSpPr/>
            <p:nvPr/>
          </p:nvSpPr>
          <p:spPr>
            <a:xfrm>
              <a:off x="1736968"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7" name="Flowchart: Manual Operation 216"/>
            <p:cNvSpPr/>
            <p:nvPr/>
          </p:nvSpPr>
          <p:spPr>
            <a:xfrm>
              <a:off x="3499368"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8" name="Flowchart: Manual Operation 217"/>
            <p:cNvSpPr/>
            <p:nvPr/>
          </p:nvSpPr>
          <p:spPr>
            <a:xfrm>
              <a:off x="2618168"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19" name="Flowchart: Manual Operation 218"/>
            <p:cNvSpPr/>
            <p:nvPr/>
          </p:nvSpPr>
          <p:spPr>
            <a:xfrm>
              <a:off x="43763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0" name="Flowchart: Manual Operation 219"/>
            <p:cNvSpPr/>
            <p:nvPr/>
          </p:nvSpPr>
          <p:spPr>
            <a:xfrm>
              <a:off x="52575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1" name="Flowchart: Manual Operation 220"/>
            <p:cNvSpPr/>
            <p:nvPr/>
          </p:nvSpPr>
          <p:spPr>
            <a:xfrm>
              <a:off x="7019945" y="4552478"/>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2" name="Flowchart: Manual Operation 221"/>
            <p:cNvSpPr/>
            <p:nvPr/>
          </p:nvSpPr>
          <p:spPr>
            <a:xfrm>
              <a:off x="6138745" y="4552478"/>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3" name="Flowchart: Manual Operation 222"/>
            <p:cNvSpPr/>
            <p:nvPr/>
          </p:nvSpPr>
          <p:spPr>
            <a:xfrm>
              <a:off x="7901145" y="4552478"/>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4" name="Flowchart: Manual Operation 223"/>
            <p:cNvSpPr/>
            <p:nvPr/>
          </p:nvSpPr>
          <p:spPr>
            <a:xfrm>
              <a:off x="8782345" y="4552478"/>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5" name="Flowchart: Manual Operation 224"/>
            <p:cNvSpPr/>
            <p:nvPr/>
          </p:nvSpPr>
          <p:spPr>
            <a:xfrm>
              <a:off x="10544745" y="4552478"/>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6" name="Flowchart: Manual Operation 225"/>
            <p:cNvSpPr/>
            <p:nvPr/>
          </p:nvSpPr>
          <p:spPr>
            <a:xfrm>
              <a:off x="9663545" y="4552478"/>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7" name="Flowchart: Manual Operation 226"/>
            <p:cNvSpPr/>
            <p:nvPr/>
          </p:nvSpPr>
          <p:spPr>
            <a:xfrm>
              <a:off x="855768"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8" name="Flowchart: Manual Operation 227"/>
            <p:cNvSpPr/>
            <p:nvPr/>
          </p:nvSpPr>
          <p:spPr>
            <a:xfrm>
              <a:off x="1736968"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29" name="Flowchart: Manual Operation 228"/>
            <p:cNvSpPr/>
            <p:nvPr/>
          </p:nvSpPr>
          <p:spPr>
            <a:xfrm>
              <a:off x="3499368"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0" name="Flowchart: Manual Operation 229"/>
            <p:cNvSpPr/>
            <p:nvPr/>
          </p:nvSpPr>
          <p:spPr>
            <a:xfrm>
              <a:off x="2618168"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1" name="Flowchart: Manual Operation 230"/>
            <p:cNvSpPr/>
            <p:nvPr/>
          </p:nvSpPr>
          <p:spPr>
            <a:xfrm>
              <a:off x="43763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2" name="Flowchart: Manual Operation 231"/>
            <p:cNvSpPr/>
            <p:nvPr/>
          </p:nvSpPr>
          <p:spPr>
            <a:xfrm>
              <a:off x="52575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3" name="Flowchart: Manual Operation 232"/>
            <p:cNvSpPr/>
            <p:nvPr/>
          </p:nvSpPr>
          <p:spPr>
            <a:xfrm>
              <a:off x="7019945" y="5368506"/>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4" name="Flowchart: Manual Operation 233"/>
            <p:cNvSpPr/>
            <p:nvPr/>
          </p:nvSpPr>
          <p:spPr>
            <a:xfrm>
              <a:off x="6138745" y="5368506"/>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5" name="Flowchart: Manual Operation 234"/>
            <p:cNvSpPr/>
            <p:nvPr/>
          </p:nvSpPr>
          <p:spPr>
            <a:xfrm>
              <a:off x="7901145" y="5368506"/>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6" name="Flowchart: Manual Operation 235"/>
            <p:cNvSpPr/>
            <p:nvPr/>
          </p:nvSpPr>
          <p:spPr>
            <a:xfrm>
              <a:off x="8782345" y="5368506"/>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7" name="Flowchart: Manual Operation 236"/>
            <p:cNvSpPr/>
            <p:nvPr/>
          </p:nvSpPr>
          <p:spPr>
            <a:xfrm>
              <a:off x="10544745" y="5368506"/>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8" name="Flowchart: Manual Operation 237"/>
            <p:cNvSpPr/>
            <p:nvPr/>
          </p:nvSpPr>
          <p:spPr>
            <a:xfrm>
              <a:off x="9663545" y="5368506"/>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39" name="Flowchart: Manual Operation 238"/>
            <p:cNvSpPr/>
            <p:nvPr/>
          </p:nvSpPr>
          <p:spPr>
            <a:xfrm>
              <a:off x="855768"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0" name="Flowchart: Manual Operation 239"/>
            <p:cNvSpPr/>
            <p:nvPr/>
          </p:nvSpPr>
          <p:spPr>
            <a:xfrm>
              <a:off x="1736968"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1" name="Flowchart: Manual Operation 240"/>
            <p:cNvSpPr/>
            <p:nvPr/>
          </p:nvSpPr>
          <p:spPr>
            <a:xfrm>
              <a:off x="3499368"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2" name="Flowchart: Manual Operation 241"/>
            <p:cNvSpPr/>
            <p:nvPr/>
          </p:nvSpPr>
          <p:spPr>
            <a:xfrm>
              <a:off x="2618168"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3" name="Flowchart: Manual Operation 242"/>
            <p:cNvSpPr/>
            <p:nvPr/>
          </p:nvSpPr>
          <p:spPr>
            <a:xfrm>
              <a:off x="43763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4" name="Flowchart: Manual Operation 243"/>
            <p:cNvSpPr/>
            <p:nvPr/>
          </p:nvSpPr>
          <p:spPr>
            <a:xfrm>
              <a:off x="52575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5" name="Flowchart: Manual Operation 244"/>
            <p:cNvSpPr/>
            <p:nvPr/>
          </p:nvSpPr>
          <p:spPr>
            <a:xfrm>
              <a:off x="7019945" y="2104394"/>
              <a:ext cx="881200" cy="734333"/>
            </a:xfrm>
            <a:prstGeom prst="flowChartManualOperati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6" name="Flowchart: Manual Operation 245"/>
            <p:cNvSpPr/>
            <p:nvPr/>
          </p:nvSpPr>
          <p:spPr>
            <a:xfrm>
              <a:off x="6138745" y="2104394"/>
              <a:ext cx="881200" cy="734333"/>
            </a:xfrm>
            <a:prstGeom prst="flowChartManualOpe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7" name="Flowchart: Manual Operation 246"/>
            <p:cNvSpPr/>
            <p:nvPr/>
          </p:nvSpPr>
          <p:spPr>
            <a:xfrm>
              <a:off x="7901145" y="2104394"/>
              <a:ext cx="881200" cy="734333"/>
            </a:xfrm>
            <a:prstGeom prst="flowChartManualOperat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8" name="Flowchart: Manual Operation 247"/>
            <p:cNvSpPr/>
            <p:nvPr/>
          </p:nvSpPr>
          <p:spPr>
            <a:xfrm>
              <a:off x="8782345" y="2104394"/>
              <a:ext cx="881200" cy="734333"/>
            </a:xfrm>
            <a:prstGeom prst="flowChartManualOperati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49" name="Flowchart: Manual Operation 248"/>
            <p:cNvSpPr/>
            <p:nvPr/>
          </p:nvSpPr>
          <p:spPr>
            <a:xfrm>
              <a:off x="10544745" y="2104394"/>
              <a:ext cx="881200" cy="734333"/>
            </a:xfrm>
            <a:prstGeom prst="flowChartManualOperat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sp>
          <p:nvSpPr>
            <p:cNvPr id="250" name="Flowchart: Manual Operation 249"/>
            <p:cNvSpPr/>
            <p:nvPr/>
          </p:nvSpPr>
          <p:spPr>
            <a:xfrm>
              <a:off x="9663545" y="2104394"/>
              <a:ext cx="881200" cy="734333"/>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
                <a:latin typeface="+mj-lt"/>
              </a:endParaRPr>
            </a:p>
          </p:txBody>
        </p:sp>
      </p:grpSp>
      <p:sp>
        <p:nvSpPr>
          <p:cNvPr id="129" name="Freeform 73"/>
          <p:cNvSpPr>
            <a:spLocks noChangeAspect="1" noEditPoints="1"/>
          </p:cNvSpPr>
          <p:nvPr/>
        </p:nvSpPr>
        <p:spPr bwMode="auto">
          <a:xfrm>
            <a:off x="5678237" y="5369471"/>
            <a:ext cx="1080000" cy="989625"/>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054944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8686798" cy="1068388"/>
          </a:xfrm>
        </p:spPr>
        <p:txBody>
          <a:bodyPr/>
          <a:lstStyle/>
          <a:p>
            <a:r>
              <a:rPr lang="en-US"/>
              <a:t>Aggregation - compatible</a:t>
            </a:r>
          </a:p>
        </p:txBody>
      </p:sp>
      <p:sp>
        <p:nvSpPr>
          <p:cNvPr id="3" name="Text Placeholder 2"/>
          <p:cNvSpPr>
            <a:spLocks noGrp="1"/>
          </p:cNvSpPr>
          <p:nvPr>
            <p:ph type="body" sz="quarter" idx="10"/>
          </p:nvPr>
        </p:nvSpPr>
        <p:spPr>
          <a:xfrm>
            <a:off x="274638" y="1355724"/>
            <a:ext cx="11048999" cy="2339946"/>
          </a:xfrm>
        </p:spPr>
        <p:txBody>
          <a:bodyPr/>
          <a:lstStyle/>
          <a:p>
            <a:r>
              <a:rPr lang="en-US"/>
              <a:t>Resolved completely on each compute node</a:t>
            </a:r>
          </a:p>
          <a:p>
            <a:r>
              <a:rPr lang="en-US"/>
              <a:t>No Data Movement</a:t>
            </a:r>
          </a:p>
          <a:p>
            <a:pPr marL="457200" lvl="1" indent="-457200">
              <a:buFont typeface="+mj-lt"/>
              <a:buAutoNum type="arabicPeriod"/>
            </a:pPr>
            <a:r>
              <a:rPr lang="en-US"/>
              <a:t>Hash Distribution Key is contained in the group by keys</a:t>
            </a:r>
          </a:p>
          <a:p>
            <a:pPr marL="457200" lvl="1" indent="-457200">
              <a:buFont typeface="+mj-lt"/>
              <a:buAutoNum type="arabicPeriod"/>
            </a:pPr>
            <a:r>
              <a:rPr lang="en-US"/>
              <a:t>Count Distinct on distribution key</a:t>
            </a:r>
          </a:p>
          <a:p>
            <a:pPr lvl="1"/>
            <a:endParaRPr lang="en-US"/>
          </a:p>
          <a:p>
            <a:pPr lvl="1"/>
            <a:endParaRPr lang="en-US"/>
          </a:p>
          <a:p>
            <a:pPr lvl="1"/>
            <a:endParaRPr lang="en-US"/>
          </a:p>
        </p:txBody>
      </p:sp>
      <p:sp>
        <p:nvSpPr>
          <p:cNvPr id="4" name="Text Placeholder 4"/>
          <p:cNvSpPr txBox="1">
            <a:spLocks/>
          </p:cNvSpPr>
          <p:nvPr/>
        </p:nvSpPr>
        <p:spPr>
          <a:xfrm>
            <a:off x="274638" y="3421062"/>
            <a:ext cx="11887199" cy="301005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800">
              <a:solidFill>
                <a:srgbClr val="0000FF"/>
              </a:solidFill>
              <a:highlight>
                <a:srgbClr val="FFFFFF"/>
              </a:highlight>
            </a:endParaRPr>
          </a:p>
          <a:p>
            <a:r>
              <a:rPr lang="en-GB" sz="1800">
                <a:solidFill>
                  <a:srgbClr val="0000FF"/>
                </a:solidFill>
                <a:highlight>
                  <a:srgbClr val="FFFFFF"/>
                </a:highlight>
              </a:rPr>
              <a:t>-- </a:t>
            </a:r>
            <a:r>
              <a:rPr lang="en-GB" sz="1800" err="1">
                <a:solidFill>
                  <a:srgbClr val="0000FF"/>
                </a:solidFill>
                <a:highlight>
                  <a:srgbClr val="FFFFFF"/>
                </a:highlight>
              </a:rPr>
              <a:t>FactOnlineSales</a:t>
            </a:r>
            <a:r>
              <a:rPr lang="en-GB" sz="1800">
                <a:solidFill>
                  <a:srgbClr val="0000FF"/>
                </a:solidFill>
                <a:highlight>
                  <a:srgbClr val="FFFFFF"/>
                </a:highlight>
              </a:rPr>
              <a:t> distributed on </a:t>
            </a:r>
            <a:r>
              <a:rPr lang="en-GB" sz="1800" err="1">
                <a:solidFill>
                  <a:srgbClr val="0000FF"/>
                </a:solidFill>
                <a:highlight>
                  <a:srgbClr val="FFFFFF"/>
                </a:highlight>
              </a:rPr>
              <a:t>ProductKey</a:t>
            </a:r>
            <a:endParaRPr lang="en-GB" sz="1800">
              <a:solidFill>
                <a:srgbClr val="0000FF"/>
              </a:solidFill>
              <a:highlight>
                <a:srgbClr val="FFFFFF"/>
              </a:highlight>
            </a:endParaRPr>
          </a:p>
          <a:p>
            <a:endParaRPr lang="en-GB" sz="1800">
              <a:solidFill>
                <a:srgbClr val="0000FF"/>
              </a:solidFill>
              <a:highlight>
                <a:srgbClr val="FFFFFF"/>
              </a:highlight>
            </a:endParaRPr>
          </a:p>
          <a:p>
            <a:r>
              <a:rPr lang="en-GB" sz="1800">
                <a:solidFill>
                  <a:srgbClr val="0000FF"/>
                </a:solidFill>
                <a:highlight>
                  <a:srgbClr val="FFFFFF"/>
                </a:highlight>
              </a:rPr>
              <a:t>SELECT</a:t>
            </a:r>
            <a:r>
              <a:rPr lang="en-GB" sz="1800">
                <a:solidFill>
                  <a:srgbClr val="000000"/>
                </a:solidFill>
                <a:highlight>
                  <a:srgbClr val="FFFFFF"/>
                </a:highlight>
              </a:rPr>
              <a:t>      </a:t>
            </a:r>
            <a:r>
              <a:rPr lang="en-GB" sz="1800">
                <a:solidFill>
                  <a:srgbClr val="FF00FF"/>
                </a:solidFill>
                <a:highlight>
                  <a:srgbClr val="FFFFFF"/>
                </a:highlight>
              </a:rPr>
              <a:t>COUNT_BIG</a:t>
            </a:r>
            <a:r>
              <a:rPr lang="en-GB" sz="1800">
                <a:solidFill>
                  <a:srgbClr val="808080"/>
                </a:solidFill>
                <a:highlight>
                  <a:srgbClr val="FFFFFF"/>
                </a:highlight>
              </a:rPr>
              <a:t>(*)</a:t>
            </a:r>
            <a:endParaRPr lang="en-GB" sz="1800">
              <a:solidFill>
                <a:srgbClr val="000000"/>
              </a:solidFill>
              <a:highlight>
                <a:srgbClr val="FFFFFF"/>
              </a:highlight>
            </a:endParaRPr>
          </a:p>
          <a:p>
            <a:r>
              <a:rPr lang="en-GB" sz="1800">
                <a:solidFill>
                  <a:srgbClr val="0000FF"/>
                </a:solidFill>
                <a:highlight>
                  <a:srgbClr val="FFFFFF"/>
                </a:highlight>
              </a:rPr>
              <a:t>FROM</a:t>
            </a:r>
            <a:r>
              <a:rPr lang="en-GB" sz="1800">
                <a:solidFill>
                  <a:srgbClr val="000000"/>
                </a:solidFill>
                <a:highlight>
                  <a:srgbClr val="FFFFFF"/>
                </a:highlight>
              </a:rPr>
              <a:t>        [</a:t>
            </a:r>
            <a:r>
              <a:rPr lang="en-GB" sz="1800" err="1">
                <a:solidFill>
                  <a:srgbClr val="000000"/>
                </a:solidFill>
                <a:highlight>
                  <a:srgbClr val="FFFFFF"/>
                </a:highlight>
              </a:rPr>
              <a:t>cso</a:t>
            </a:r>
            <a:r>
              <a:rPr lang="en-GB" sz="1800">
                <a:solidFill>
                  <a:srgbClr val="000000"/>
                </a:solidFill>
                <a:highlight>
                  <a:srgbClr val="FFFFFF"/>
                </a:highlight>
              </a:rPr>
              <a:t>]</a:t>
            </a:r>
            <a:r>
              <a:rPr lang="en-GB" sz="1800">
                <a:solidFill>
                  <a:srgbClr val="808080"/>
                </a:solidFill>
                <a:highlight>
                  <a:srgbClr val="FFFFFF"/>
                </a:highlight>
              </a:rPr>
              <a:t>.</a:t>
            </a:r>
            <a:r>
              <a:rPr lang="en-GB" sz="1800">
                <a:solidFill>
                  <a:srgbClr val="000000"/>
                </a:solidFill>
                <a:highlight>
                  <a:srgbClr val="FFFFFF"/>
                </a:highlight>
              </a:rPr>
              <a:t>[</a:t>
            </a:r>
            <a:r>
              <a:rPr lang="en-GB" sz="1800" err="1">
                <a:solidFill>
                  <a:srgbClr val="000000"/>
                </a:solidFill>
                <a:highlight>
                  <a:srgbClr val="FFFFFF"/>
                </a:highlight>
              </a:rPr>
              <a:t>FactOnlineSales</a:t>
            </a:r>
            <a:r>
              <a:rPr lang="en-GB" sz="1800">
                <a:solidFill>
                  <a:srgbClr val="000000"/>
                </a:solidFill>
                <a:highlight>
                  <a:srgbClr val="FFFFFF"/>
                </a:highlight>
              </a:rPr>
              <a:t>]</a:t>
            </a:r>
          </a:p>
          <a:p>
            <a:r>
              <a:rPr lang="en-GB" sz="1800">
                <a:solidFill>
                  <a:srgbClr val="0000FF"/>
                </a:solidFill>
                <a:highlight>
                  <a:srgbClr val="FFFFFF"/>
                </a:highlight>
              </a:rPr>
              <a:t>GROUP</a:t>
            </a:r>
            <a:r>
              <a:rPr lang="en-GB" sz="1800">
                <a:solidFill>
                  <a:srgbClr val="000000"/>
                </a:solidFill>
                <a:highlight>
                  <a:srgbClr val="FFFFFF"/>
                </a:highlight>
              </a:rPr>
              <a:t> </a:t>
            </a:r>
            <a:r>
              <a:rPr lang="en-GB" sz="1800">
                <a:solidFill>
                  <a:srgbClr val="0000FF"/>
                </a:solidFill>
                <a:highlight>
                  <a:srgbClr val="FFFFFF"/>
                </a:highlight>
              </a:rPr>
              <a:t>BY</a:t>
            </a:r>
            <a:r>
              <a:rPr lang="en-GB" sz="1800">
                <a:solidFill>
                  <a:srgbClr val="000000"/>
                </a:solidFill>
                <a:highlight>
                  <a:srgbClr val="FFFFFF"/>
                </a:highlight>
              </a:rPr>
              <a:t>    [</a:t>
            </a:r>
            <a:r>
              <a:rPr lang="en-GB" sz="1800" err="1">
                <a:solidFill>
                  <a:srgbClr val="000000"/>
                </a:solidFill>
                <a:highlight>
                  <a:srgbClr val="FFFFFF"/>
                </a:highlight>
              </a:rPr>
              <a:t>ProductKey</a:t>
            </a:r>
            <a:r>
              <a:rPr lang="en-GB" sz="1800">
                <a:solidFill>
                  <a:srgbClr val="000000"/>
                </a:solidFill>
                <a:highlight>
                  <a:srgbClr val="FFFFFF"/>
                </a:highlight>
              </a:rPr>
              <a:t>]</a:t>
            </a:r>
          </a:p>
          <a:p>
            <a:endParaRPr lang="en-GB" sz="1800">
              <a:solidFill>
                <a:srgbClr val="0000FF"/>
              </a:solidFill>
              <a:highlight>
                <a:srgbClr val="FFFFFF"/>
              </a:highlight>
            </a:endParaRPr>
          </a:p>
          <a:p>
            <a:r>
              <a:rPr lang="en-GB" sz="1800">
                <a:solidFill>
                  <a:srgbClr val="0000FF"/>
                </a:solidFill>
                <a:highlight>
                  <a:srgbClr val="FFFFFF"/>
                </a:highlight>
              </a:rPr>
              <a:t>SELECT</a:t>
            </a:r>
            <a:r>
              <a:rPr lang="en-GB" sz="1800">
                <a:solidFill>
                  <a:srgbClr val="000000"/>
                </a:solidFill>
                <a:highlight>
                  <a:srgbClr val="FFFFFF"/>
                </a:highlight>
              </a:rPr>
              <a:t>  </a:t>
            </a:r>
            <a:r>
              <a:rPr lang="en-GB" sz="1800">
                <a:solidFill>
                  <a:srgbClr val="FF00FF"/>
                </a:solidFill>
                <a:highlight>
                  <a:srgbClr val="FFFFFF"/>
                </a:highlight>
              </a:rPr>
              <a:t>COUNT_BIG</a:t>
            </a:r>
            <a:r>
              <a:rPr lang="en-GB" sz="1800">
                <a:solidFill>
                  <a:srgbClr val="808080"/>
                </a:solidFill>
                <a:highlight>
                  <a:srgbClr val="FFFFFF"/>
                </a:highlight>
              </a:rPr>
              <a:t>(</a:t>
            </a:r>
            <a:r>
              <a:rPr lang="en-GB" sz="1800">
                <a:solidFill>
                  <a:srgbClr val="0000FF"/>
                </a:solidFill>
                <a:highlight>
                  <a:srgbClr val="FFFFFF"/>
                </a:highlight>
              </a:rPr>
              <a:t>DISTINCT </a:t>
            </a:r>
            <a:r>
              <a:rPr lang="en-GB" sz="1800">
                <a:solidFill>
                  <a:srgbClr val="808080"/>
                </a:solidFill>
                <a:highlight>
                  <a:srgbClr val="FFFFFF"/>
                </a:highlight>
              </a:rPr>
              <a:t>(</a:t>
            </a:r>
            <a:r>
              <a:rPr lang="en-GB" sz="1800">
                <a:solidFill>
                  <a:srgbClr val="000000"/>
                </a:solidFill>
                <a:highlight>
                  <a:srgbClr val="FFFFFF"/>
                </a:highlight>
              </a:rPr>
              <a:t>[</a:t>
            </a:r>
            <a:r>
              <a:rPr lang="en-GB" sz="1800" err="1">
                <a:solidFill>
                  <a:srgbClr val="000000"/>
                </a:solidFill>
                <a:highlight>
                  <a:srgbClr val="FFFFFF"/>
                </a:highlight>
              </a:rPr>
              <a:t>ProductKey</a:t>
            </a:r>
            <a:r>
              <a:rPr lang="en-GB" sz="1800">
                <a:solidFill>
                  <a:srgbClr val="000000"/>
                </a:solidFill>
                <a:highlight>
                  <a:srgbClr val="FFFFFF"/>
                </a:highlight>
              </a:rPr>
              <a:t>]</a:t>
            </a:r>
            <a:r>
              <a:rPr lang="en-GB" sz="1800">
                <a:solidFill>
                  <a:srgbClr val="808080"/>
                </a:solidFill>
                <a:highlight>
                  <a:srgbClr val="FFFFFF"/>
                </a:highlight>
              </a:rPr>
              <a:t>))</a:t>
            </a:r>
            <a:endParaRPr lang="en-GB" sz="1800">
              <a:solidFill>
                <a:srgbClr val="000000"/>
              </a:solidFill>
              <a:highlight>
                <a:srgbClr val="FFFFFF"/>
              </a:highlight>
            </a:endParaRPr>
          </a:p>
          <a:p>
            <a:r>
              <a:rPr lang="en-GB" sz="1800">
                <a:solidFill>
                  <a:srgbClr val="0000FF"/>
                </a:solidFill>
                <a:highlight>
                  <a:srgbClr val="FFFFFF"/>
                </a:highlight>
              </a:rPr>
              <a:t>FROM</a:t>
            </a:r>
            <a:r>
              <a:rPr lang="en-GB" sz="1800">
                <a:solidFill>
                  <a:srgbClr val="000000"/>
                </a:solidFill>
                <a:highlight>
                  <a:srgbClr val="FFFFFF"/>
                </a:highlight>
              </a:rPr>
              <a:t>    [</a:t>
            </a:r>
            <a:r>
              <a:rPr lang="en-GB" sz="1800" err="1">
                <a:solidFill>
                  <a:srgbClr val="000000"/>
                </a:solidFill>
                <a:highlight>
                  <a:srgbClr val="FFFFFF"/>
                </a:highlight>
              </a:rPr>
              <a:t>cso</a:t>
            </a:r>
            <a:r>
              <a:rPr lang="en-GB" sz="1800">
                <a:solidFill>
                  <a:srgbClr val="000000"/>
                </a:solidFill>
                <a:highlight>
                  <a:srgbClr val="FFFFFF"/>
                </a:highlight>
              </a:rPr>
              <a:t>]</a:t>
            </a:r>
            <a:r>
              <a:rPr lang="en-GB" sz="1800">
                <a:solidFill>
                  <a:srgbClr val="808080"/>
                </a:solidFill>
                <a:highlight>
                  <a:srgbClr val="FFFFFF"/>
                </a:highlight>
              </a:rPr>
              <a:t>.</a:t>
            </a:r>
            <a:r>
              <a:rPr lang="en-GB" sz="1800">
                <a:solidFill>
                  <a:srgbClr val="000000"/>
                </a:solidFill>
                <a:highlight>
                  <a:srgbClr val="FFFFFF"/>
                </a:highlight>
              </a:rPr>
              <a:t>[</a:t>
            </a:r>
            <a:r>
              <a:rPr lang="en-GB" sz="1800" err="1">
                <a:solidFill>
                  <a:srgbClr val="000000"/>
                </a:solidFill>
                <a:highlight>
                  <a:srgbClr val="FFFFFF"/>
                </a:highlight>
              </a:rPr>
              <a:t>FactOnlineSales</a:t>
            </a:r>
            <a:r>
              <a:rPr lang="en-GB" sz="1800">
                <a:solidFill>
                  <a:srgbClr val="000000"/>
                </a:solidFill>
                <a:highlight>
                  <a:srgbClr val="FFFFFF"/>
                </a:highlight>
              </a:rPr>
              <a:t>]</a:t>
            </a:r>
          </a:p>
        </p:txBody>
      </p:sp>
    </p:spTree>
    <p:extLst>
      <p:ext uri="{BB962C8B-B14F-4D97-AF65-F5344CB8AC3E}">
        <p14:creationId xmlns:p14="http://schemas.microsoft.com/office/powerpoint/2010/main" val="38919146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Azure SQL DW</a:t>
            </a:r>
          </a:p>
        </p:txBody>
      </p:sp>
      <p:sp>
        <p:nvSpPr>
          <p:cNvPr id="5" name="Text Placeholder 4"/>
          <p:cNvSpPr>
            <a:spLocks noGrp="1"/>
          </p:cNvSpPr>
          <p:nvPr>
            <p:ph type="body" sz="quarter" idx="12"/>
          </p:nvPr>
        </p:nvSpPr>
        <p:spPr/>
        <p:txBody>
          <a:bodyPr/>
          <a:lstStyle/>
          <a:p>
            <a:r>
              <a:rPr lang="en-US" dirty="0"/>
              <a:t>Tammy Richter Jones</a:t>
            </a:r>
          </a:p>
          <a:p>
            <a:r>
              <a:rPr lang="en-US" dirty="0"/>
              <a:t>Azure SQL DW CSE</a:t>
            </a:r>
          </a:p>
          <a:p>
            <a:r>
              <a:rPr lang="en-US" dirty="0"/>
              <a:t>Sr. Program Manager</a:t>
            </a:r>
          </a:p>
          <a:p>
            <a:r>
              <a:rPr lang="en-US" dirty="0"/>
              <a:t>trichter@microsoft.com</a:t>
            </a:r>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7848598" cy="1220788"/>
          </a:xfrm>
        </p:spPr>
        <p:txBody>
          <a:bodyPr/>
          <a:lstStyle/>
          <a:p>
            <a:r>
              <a:rPr lang="en-US"/>
              <a:t>Aggregation - Incompatible </a:t>
            </a:r>
          </a:p>
        </p:txBody>
      </p:sp>
      <p:sp>
        <p:nvSpPr>
          <p:cNvPr id="3" name="Text Placeholder 2"/>
          <p:cNvSpPr>
            <a:spLocks noGrp="1"/>
          </p:cNvSpPr>
          <p:nvPr>
            <p:ph type="body" sz="quarter" idx="10"/>
          </p:nvPr>
        </p:nvSpPr>
        <p:spPr>
          <a:xfrm>
            <a:off x="350837" y="1325563"/>
            <a:ext cx="11811000" cy="2628900"/>
          </a:xfrm>
        </p:spPr>
        <p:txBody>
          <a:bodyPr/>
          <a:lstStyle/>
          <a:p>
            <a:r>
              <a:rPr lang="en-US"/>
              <a:t>Partially aggregated on each node </a:t>
            </a:r>
          </a:p>
          <a:p>
            <a:r>
              <a:rPr lang="en-US"/>
              <a:t>Shuffle move co-locates rows with same group by key</a:t>
            </a:r>
          </a:p>
          <a:p>
            <a:pPr marL="457200" lvl="1" indent="-457200">
              <a:buFont typeface="+mj-lt"/>
              <a:buAutoNum type="arabicPeriod"/>
            </a:pPr>
            <a:r>
              <a:rPr lang="en-US"/>
              <a:t>Table is round robin distributed</a:t>
            </a:r>
          </a:p>
          <a:p>
            <a:pPr marL="457200" lvl="1" indent="-457200">
              <a:buFont typeface="+mj-lt"/>
              <a:buAutoNum type="arabicPeriod"/>
            </a:pPr>
            <a:r>
              <a:rPr lang="en-US"/>
              <a:t>Hash Distribution key is not contained in group by keys</a:t>
            </a:r>
          </a:p>
          <a:p>
            <a:pPr marL="457200" lvl="1" indent="-457200">
              <a:buFont typeface="+mj-lt"/>
              <a:buAutoNum type="arabicPeriod"/>
            </a:pPr>
            <a:r>
              <a:rPr lang="en-US"/>
              <a:t>Count Distinct on non-distribution key or on round robin table</a:t>
            </a:r>
          </a:p>
          <a:p>
            <a:endParaRPr lang="en-US"/>
          </a:p>
        </p:txBody>
      </p:sp>
      <p:sp>
        <p:nvSpPr>
          <p:cNvPr id="4" name="Text Placeholder 4"/>
          <p:cNvSpPr txBox="1">
            <a:spLocks/>
          </p:cNvSpPr>
          <p:nvPr/>
        </p:nvSpPr>
        <p:spPr>
          <a:xfrm>
            <a:off x="379289" y="4183062"/>
            <a:ext cx="11963400" cy="304083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a:solidFill>
                  <a:srgbClr val="0000FF"/>
                </a:solidFill>
                <a:highlight>
                  <a:srgbClr val="FFFFFF"/>
                </a:highlight>
              </a:rPr>
              <a:t>-- </a:t>
            </a:r>
            <a:r>
              <a:rPr lang="en-GB" sz="1800" err="1">
                <a:solidFill>
                  <a:srgbClr val="0000FF"/>
                </a:solidFill>
                <a:highlight>
                  <a:srgbClr val="FFFFFF"/>
                </a:highlight>
              </a:rPr>
              <a:t>FactOnlineSales</a:t>
            </a:r>
            <a:r>
              <a:rPr lang="en-GB" sz="1800">
                <a:solidFill>
                  <a:srgbClr val="0000FF"/>
                </a:solidFill>
                <a:highlight>
                  <a:srgbClr val="FFFFFF"/>
                </a:highlight>
              </a:rPr>
              <a:t> distributed on </a:t>
            </a:r>
            <a:r>
              <a:rPr lang="en-GB" sz="1800" err="1">
                <a:solidFill>
                  <a:srgbClr val="0000FF"/>
                </a:solidFill>
                <a:highlight>
                  <a:srgbClr val="FFFFFF"/>
                </a:highlight>
              </a:rPr>
              <a:t>ProductKey</a:t>
            </a:r>
            <a:endParaRPr lang="en-GB" sz="1800">
              <a:solidFill>
                <a:srgbClr val="0000FF"/>
              </a:solidFill>
              <a:highlight>
                <a:srgbClr val="FFFFFF"/>
              </a:highlight>
            </a:endParaRPr>
          </a:p>
          <a:p>
            <a:endParaRPr lang="en-GB" sz="1800">
              <a:solidFill>
                <a:srgbClr val="0000FF"/>
              </a:solidFill>
              <a:highlight>
                <a:srgbClr val="FFFFFF"/>
              </a:highlight>
            </a:endParaRPr>
          </a:p>
          <a:p>
            <a:r>
              <a:rPr lang="en-GB" sz="1800">
                <a:solidFill>
                  <a:srgbClr val="0000FF"/>
                </a:solidFill>
                <a:highlight>
                  <a:srgbClr val="FFFFFF"/>
                </a:highlight>
              </a:rPr>
              <a:t>SELECT</a:t>
            </a:r>
            <a:r>
              <a:rPr lang="en-GB" sz="1800">
                <a:solidFill>
                  <a:srgbClr val="000000"/>
                </a:solidFill>
                <a:highlight>
                  <a:srgbClr val="FFFFFF"/>
                </a:highlight>
              </a:rPr>
              <a:t>      </a:t>
            </a:r>
            <a:r>
              <a:rPr lang="en-GB" sz="1800">
                <a:solidFill>
                  <a:srgbClr val="FF00FF"/>
                </a:solidFill>
                <a:highlight>
                  <a:srgbClr val="FFFFFF"/>
                </a:highlight>
              </a:rPr>
              <a:t>COUNT_BIG</a:t>
            </a:r>
            <a:r>
              <a:rPr lang="en-GB" sz="1800">
                <a:solidFill>
                  <a:srgbClr val="808080"/>
                </a:solidFill>
                <a:highlight>
                  <a:srgbClr val="FFFFFF"/>
                </a:highlight>
              </a:rPr>
              <a:t>(*)</a:t>
            </a:r>
            <a:endParaRPr lang="en-GB" sz="1800">
              <a:solidFill>
                <a:srgbClr val="000000"/>
              </a:solidFill>
              <a:highlight>
                <a:srgbClr val="FFFFFF"/>
              </a:highlight>
            </a:endParaRPr>
          </a:p>
          <a:p>
            <a:r>
              <a:rPr lang="en-GB" sz="1800">
                <a:solidFill>
                  <a:srgbClr val="0000FF"/>
                </a:solidFill>
                <a:highlight>
                  <a:srgbClr val="FFFFFF"/>
                </a:highlight>
              </a:rPr>
              <a:t>FROM</a:t>
            </a:r>
            <a:r>
              <a:rPr lang="en-GB" sz="1800">
                <a:solidFill>
                  <a:srgbClr val="000000"/>
                </a:solidFill>
                <a:highlight>
                  <a:srgbClr val="FFFFFF"/>
                </a:highlight>
              </a:rPr>
              <a:t>        [</a:t>
            </a:r>
            <a:r>
              <a:rPr lang="en-GB" sz="1800" err="1">
                <a:solidFill>
                  <a:srgbClr val="000000"/>
                </a:solidFill>
                <a:highlight>
                  <a:srgbClr val="FFFFFF"/>
                </a:highlight>
              </a:rPr>
              <a:t>cso</a:t>
            </a:r>
            <a:r>
              <a:rPr lang="en-GB" sz="1800">
                <a:solidFill>
                  <a:srgbClr val="000000"/>
                </a:solidFill>
                <a:highlight>
                  <a:srgbClr val="FFFFFF"/>
                </a:highlight>
              </a:rPr>
              <a:t>]</a:t>
            </a:r>
            <a:r>
              <a:rPr lang="en-GB" sz="1800">
                <a:solidFill>
                  <a:srgbClr val="808080"/>
                </a:solidFill>
                <a:highlight>
                  <a:srgbClr val="FFFFFF"/>
                </a:highlight>
              </a:rPr>
              <a:t>.</a:t>
            </a:r>
            <a:r>
              <a:rPr lang="en-GB" sz="1800">
                <a:solidFill>
                  <a:srgbClr val="000000"/>
                </a:solidFill>
                <a:highlight>
                  <a:srgbClr val="FFFFFF"/>
                </a:highlight>
              </a:rPr>
              <a:t>[</a:t>
            </a:r>
            <a:r>
              <a:rPr lang="en-GB" sz="1800" err="1">
                <a:solidFill>
                  <a:srgbClr val="000000"/>
                </a:solidFill>
                <a:highlight>
                  <a:srgbClr val="FFFFFF"/>
                </a:highlight>
              </a:rPr>
              <a:t>FactOnlineSales</a:t>
            </a:r>
            <a:r>
              <a:rPr lang="en-GB" sz="1800">
                <a:solidFill>
                  <a:srgbClr val="000000"/>
                </a:solidFill>
                <a:highlight>
                  <a:srgbClr val="FFFFFF"/>
                </a:highlight>
              </a:rPr>
              <a:t>]</a:t>
            </a:r>
          </a:p>
          <a:p>
            <a:r>
              <a:rPr lang="en-GB" sz="1800">
                <a:solidFill>
                  <a:srgbClr val="0000FF"/>
                </a:solidFill>
                <a:highlight>
                  <a:srgbClr val="FFFFFF"/>
                </a:highlight>
              </a:rPr>
              <a:t>GROUP</a:t>
            </a:r>
            <a:r>
              <a:rPr lang="en-GB" sz="1800">
                <a:solidFill>
                  <a:srgbClr val="000000"/>
                </a:solidFill>
                <a:highlight>
                  <a:srgbClr val="FFFFFF"/>
                </a:highlight>
              </a:rPr>
              <a:t> </a:t>
            </a:r>
            <a:r>
              <a:rPr lang="en-GB" sz="1800">
                <a:solidFill>
                  <a:srgbClr val="0000FF"/>
                </a:solidFill>
                <a:highlight>
                  <a:srgbClr val="FFFFFF"/>
                </a:highlight>
              </a:rPr>
              <a:t>BY</a:t>
            </a:r>
            <a:r>
              <a:rPr lang="en-GB" sz="1800">
                <a:solidFill>
                  <a:srgbClr val="000000"/>
                </a:solidFill>
                <a:highlight>
                  <a:srgbClr val="FFFFFF"/>
                </a:highlight>
              </a:rPr>
              <a:t>    [</a:t>
            </a:r>
            <a:r>
              <a:rPr lang="en-GB" sz="1800" err="1">
                <a:solidFill>
                  <a:srgbClr val="000000"/>
                </a:solidFill>
                <a:highlight>
                  <a:srgbClr val="FFFFFF"/>
                </a:highlight>
              </a:rPr>
              <a:t>StoreKey</a:t>
            </a:r>
            <a:r>
              <a:rPr lang="en-GB" sz="1800">
                <a:solidFill>
                  <a:srgbClr val="000000"/>
                </a:solidFill>
                <a:highlight>
                  <a:srgbClr val="FFFFFF"/>
                </a:highlight>
              </a:rPr>
              <a:t>]</a:t>
            </a:r>
          </a:p>
          <a:p>
            <a:endParaRPr lang="en-GB" sz="1800">
              <a:solidFill>
                <a:srgbClr val="0000FF"/>
              </a:solidFill>
              <a:highlight>
                <a:srgbClr val="FFFFFF"/>
              </a:highlight>
            </a:endParaRPr>
          </a:p>
          <a:p>
            <a:r>
              <a:rPr lang="en-GB" sz="1800">
                <a:solidFill>
                  <a:srgbClr val="0000FF"/>
                </a:solidFill>
                <a:highlight>
                  <a:srgbClr val="FFFFFF"/>
                </a:highlight>
              </a:rPr>
              <a:t>SELECT</a:t>
            </a:r>
            <a:r>
              <a:rPr lang="en-GB" sz="1800">
                <a:solidFill>
                  <a:srgbClr val="000000"/>
                </a:solidFill>
                <a:highlight>
                  <a:srgbClr val="FFFFFF"/>
                </a:highlight>
              </a:rPr>
              <a:t>  </a:t>
            </a:r>
            <a:r>
              <a:rPr lang="en-GB" sz="1800">
                <a:solidFill>
                  <a:srgbClr val="FF00FF"/>
                </a:solidFill>
                <a:highlight>
                  <a:srgbClr val="FFFFFF"/>
                </a:highlight>
              </a:rPr>
              <a:t>COUNT_BIG</a:t>
            </a:r>
            <a:r>
              <a:rPr lang="en-GB" sz="1800">
                <a:solidFill>
                  <a:srgbClr val="808080"/>
                </a:solidFill>
                <a:highlight>
                  <a:srgbClr val="FFFFFF"/>
                </a:highlight>
              </a:rPr>
              <a:t>(</a:t>
            </a:r>
            <a:r>
              <a:rPr lang="en-GB" sz="1800">
                <a:solidFill>
                  <a:srgbClr val="0000FF"/>
                </a:solidFill>
                <a:highlight>
                  <a:srgbClr val="FFFFFF"/>
                </a:highlight>
              </a:rPr>
              <a:t>DISTINCT</a:t>
            </a:r>
            <a:r>
              <a:rPr lang="en-GB" sz="1800">
                <a:solidFill>
                  <a:srgbClr val="000000"/>
                </a:solidFill>
                <a:highlight>
                  <a:srgbClr val="FFFFFF"/>
                </a:highlight>
              </a:rPr>
              <a:t> [</a:t>
            </a:r>
            <a:r>
              <a:rPr lang="en-GB" sz="1800" err="1">
                <a:solidFill>
                  <a:srgbClr val="000000"/>
                </a:solidFill>
                <a:highlight>
                  <a:srgbClr val="FFFFFF"/>
                </a:highlight>
              </a:rPr>
              <a:t>DateKey</a:t>
            </a:r>
            <a:r>
              <a:rPr lang="en-GB" sz="1800">
                <a:solidFill>
                  <a:srgbClr val="000000"/>
                </a:solidFill>
                <a:highlight>
                  <a:srgbClr val="FFFFFF"/>
                </a:highlight>
              </a:rPr>
              <a:t>]</a:t>
            </a:r>
            <a:r>
              <a:rPr lang="en-GB" sz="1800">
                <a:solidFill>
                  <a:srgbClr val="808080"/>
                </a:solidFill>
                <a:highlight>
                  <a:srgbClr val="FFFFFF"/>
                </a:highlight>
              </a:rPr>
              <a:t>)</a:t>
            </a:r>
            <a:endParaRPr lang="en-GB" sz="1800">
              <a:solidFill>
                <a:srgbClr val="000000"/>
              </a:solidFill>
              <a:highlight>
                <a:srgbClr val="FFFFFF"/>
              </a:highlight>
            </a:endParaRPr>
          </a:p>
          <a:p>
            <a:r>
              <a:rPr lang="en-GB" sz="1800">
                <a:solidFill>
                  <a:srgbClr val="0000FF"/>
                </a:solidFill>
                <a:highlight>
                  <a:srgbClr val="FFFFFF"/>
                </a:highlight>
              </a:rPr>
              <a:t>FROM</a:t>
            </a:r>
            <a:r>
              <a:rPr lang="en-GB" sz="1800">
                <a:solidFill>
                  <a:srgbClr val="000000"/>
                </a:solidFill>
                <a:highlight>
                  <a:srgbClr val="FFFFFF"/>
                </a:highlight>
              </a:rPr>
              <a:t>    [</a:t>
            </a:r>
            <a:r>
              <a:rPr lang="en-GB" sz="1800" err="1">
                <a:solidFill>
                  <a:srgbClr val="000000"/>
                </a:solidFill>
                <a:highlight>
                  <a:srgbClr val="FFFFFF"/>
                </a:highlight>
              </a:rPr>
              <a:t>cso</a:t>
            </a:r>
            <a:r>
              <a:rPr lang="en-GB" sz="1800">
                <a:solidFill>
                  <a:srgbClr val="000000"/>
                </a:solidFill>
                <a:highlight>
                  <a:srgbClr val="FFFFFF"/>
                </a:highlight>
              </a:rPr>
              <a:t>]</a:t>
            </a:r>
            <a:r>
              <a:rPr lang="en-GB" sz="1800">
                <a:solidFill>
                  <a:srgbClr val="808080"/>
                </a:solidFill>
                <a:highlight>
                  <a:srgbClr val="FFFFFF"/>
                </a:highlight>
              </a:rPr>
              <a:t>.</a:t>
            </a:r>
            <a:r>
              <a:rPr lang="en-GB" sz="1800">
                <a:solidFill>
                  <a:srgbClr val="000000"/>
                </a:solidFill>
                <a:highlight>
                  <a:srgbClr val="FFFFFF"/>
                </a:highlight>
              </a:rPr>
              <a:t>[</a:t>
            </a:r>
            <a:r>
              <a:rPr lang="en-GB" sz="1800" err="1">
                <a:solidFill>
                  <a:srgbClr val="000000"/>
                </a:solidFill>
                <a:highlight>
                  <a:srgbClr val="FFFFFF"/>
                </a:highlight>
              </a:rPr>
              <a:t>FactOnlineSales</a:t>
            </a:r>
            <a:r>
              <a:rPr lang="en-GB" sz="1800">
                <a:solidFill>
                  <a:srgbClr val="000000"/>
                </a:solidFill>
                <a:highlight>
                  <a:srgbClr val="FFFFFF"/>
                </a:highlight>
              </a:rPr>
              <a:t>]</a:t>
            </a:r>
          </a:p>
          <a:p>
            <a:endParaRPr lang="en-GB" sz="2800">
              <a:solidFill>
                <a:srgbClr val="0000FF"/>
              </a:solidFill>
              <a:highlight>
                <a:srgbClr val="FFFFFF"/>
              </a:highlight>
            </a:endParaRPr>
          </a:p>
        </p:txBody>
      </p:sp>
    </p:spTree>
    <p:extLst>
      <p:ext uri="{BB962C8B-B14F-4D97-AF65-F5344CB8AC3E}">
        <p14:creationId xmlns:p14="http://schemas.microsoft.com/office/powerpoint/2010/main" val="39569691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87" y="345409"/>
            <a:ext cx="10717957" cy="986992"/>
          </a:xfrm>
        </p:spPr>
        <p:txBody>
          <a:bodyPr>
            <a:normAutofit/>
          </a:bodyPr>
          <a:lstStyle/>
          <a:p>
            <a:r>
              <a:rPr lang="en-US"/>
              <a:t>Distribution Guidance</a:t>
            </a:r>
          </a:p>
        </p:txBody>
      </p:sp>
      <p:sp>
        <p:nvSpPr>
          <p:cNvPr id="5" name="Freeform: Shape 4"/>
          <p:cNvSpPr/>
          <p:nvPr/>
        </p:nvSpPr>
        <p:spPr>
          <a:xfrm>
            <a:off x="279352" y="1516535"/>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a:t>For large fact tables, best option is to Hash Distribute</a:t>
            </a:r>
            <a:endParaRPr lang="en-US" sz="2175"/>
          </a:p>
        </p:txBody>
      </p:sp>
      <p:sp>
        <p:nvSpPr>
          <p:cNvPr id="6" name="Freeform: Shape 5"/>
          <p:cNvSpPr/>
          <p:nvPr/>
        </p:nvSpPr>
        <p:spPr>
          <a:xfrm>
            <a:off x="279352" y="2076587"/>
            <a:ext cx="11806285" cy="1037470"/>
          </a:xfrm>
          <a:custGeom>
            <a:avLst/>
            <a:gdLst>
              <a:gd name="connsiteX0" fmla="*/ 0 w 8736189"/>
              <a:gd name="connsiteY0" fmla="*/ 0 h 447120"/>
              <a:gd name="connsiteX1" fmla="*/ 8736189 w 8736189"/>
              <a:gd name="connsiteY1" fmla="*/ 0 h 447120"/>
              <a:gd name="connsiteX2" fmla="*/ 8736189 w 8736189"/>
              <a:gd name="connsiteY2" fmla="*/ 447120 h 447120"/>
              <a:gd name="connsiteX3" fmla="*/ 0 w 8736189"/>
              <a:gd name="connsiteY3" fmla="*/ 447120 h 447120"/>
              <a:gd name="connsiteX4" fmla="*/ 0 w 8736189"/>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189" h="447120">
                <a:moveTo>
                  <a:pt x="0" y="0"/>
                </a:moveTo>
                <a:lnTo>
                  <a:pt x="8736189" y="0"/>
                </a:lnTo>
                <a:lnTo>
                  <a:pt x="8736189"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7194" tIns="27632" rIns="154743" bIns="27632" numCol="1" spcCol="1270" anchor="t" anchorCtr="0">
            <a:noAutofit/>
          </a:bodyPr>
          <a:lstStyle/>
          <a:p>
            <a:pPr marL="155429" lvl="1" indent="-155429" defTabSz="725335">
              <a:lnSpc>
                <a:spcPct val="90000"/>
              </a:lnSpc>
              <a:spcBef>
                <a:spcPct val="0"/>
              </a:spcBef>
              <a:spcAft>
                <a:spcPct val="20000"/>
              </a:spcAft>
              <a:buChar char="•"/>
            </a:pPr>
            <a:r>
              <a:rPr lang="en-US" sz="1904"/>
              <a:t>Clustered Columnstore</a:t>
            </a:r>
          </a:p>
          <a:p>
            <a:pPr marL="155429" lvl="1" indent="-155429" defTabSz="725335">
              <a:lnSpc>
                <a:spcPct val="90000"/>
              </a:lnSpc>
              <a:spcBef>
                <a:spcPct val="0"/>
              </a:spcBef>
              <a:spcAft>
                <a:spcPct val="20000"/>
              </a:spcAft>
              <a:buChar char="•"/>
            </a:pPr>
            <a:r>
              <a:rPr lang="en-US" sz="1904"/>
              <a:t>Distribute on column that is joined to other fact tables or large dimensions </a:t>
            </a:r>
          </a:p>
          <a:p>
            <a:pPr marL="155429" lvl="1" indent="-155429" defTabSz="725335">
              <a:lnSpc>
                <a:spcPct val="90000"/>
              </a:lnSpc>
              <a:spcBef>
                <a:spcPct val="0"/>
              </a:spcBef>
              <a:spcAft>
                <a:spcPct val="20000"/>
              </a:spcAft>
              <a:buChar char="•"/>
            </a:pPr>
            <a:r>
              <a:rPr lang="en-US" sz="1904"/>
              <a:t>Primary or surrogate key maybe a good choice for distribution</a:t>
            </a:r>
          </a:p>
        </p:txBody>
      </p:sp>
      <p:sp>
        <p:nvSpPr>
          <p:cNvPr id="7" name="Freeform: Shape 6"/>
          <p:cNvSpPr/>
          <p:nvPr/>
        </p:nvSpPr>
        <p:spPr>
          <a:xfrm>
            <a:off x="330395" y="3136754"/>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a:t>However, be mindful of …</a:t>
            </a:r>
            <a:endParaRPr lang="en-US" sz="2175"/>
          </a:p>
        </p:txBody>
      </p:sp>
      <p:sp>
        <p:nvSpPr>
          <p:cNvPr id="8" name="Freeform: Shape 7"/>
          <p:cNvSpPr/>
          <p:nvPr/>
        </p:nvSpPr>
        <p:spPr>
          <a:xfrm>
            <a:off x="330395" y="3758902"/>
            <a:ext cx="11880138" cy="1531330"/>
          </a:xfrm>
          <a:custGeom>
            <a:avLst/>
            <a:gdLst>
              <a:gd name="connsiteX0" fmla="*/ 0 w 8736189"/>
              <a:gd name="connsiteY0" fmla="*/ 0 h 1126080"/>
              <a:gd name="connsiteX1" fmla="*/ 8736189 w 8736189"/>
              <a:gd name="connsiteY1" fmla="*/ 0 h 1126080"/>
              <a:gd name="connsiteX2" fmla="*/ 8736189 w 8736189"/>
              <a:gd name="connsiteY2" fmla="*/ 1126080 h 1126080"/>
              <a:gd name="connsiteX3" fmla="*/ 0 w 8736189"/>
              <a:gd name="connsiteY3" fmla="*/ 1126080 h 1126080"/>
              <a:gd name="connsiteX4" fmla="*/ 0 w 8736189"/>
              <a:gd name="connsiteY4" fmla="*/ 0 h 112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6189" h="1126080">
                <a:moveTo>
                  <a:pt x="0" y="0"/>
                </a:moveTo>
                <a:lnTo>
                  <a:pt x="8736189" y="0"/>
                </a:lnTo>
                <a:lnTo>
                  <a:pt x="8736189" y="1126080"/>
                </a:lnTo>
                <a:lnTo>
                  <a:pt x="0" y="11260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77194" tIns="27632" rIns="154743" bIns="27632" numCol="1" spcCol="1270" anchor="t" anchorCtr="0">
            <a:noAutofit/>
          </a:bodyPr>
          <a:lstStyle/>
          <a:p>
            <a:pPr marL="155429" lvl="1" indent="-155429" defTabSz="725335">
              <a:lnSpc>
                <a:spcPct val="90000"/>
              </a:lnSpc>
              <a:spcBef>
                <a:spcPct val="0"/>
              </a:spcBef>
              <a:spcAft>
                <a:spcPct val="20000"/>
              </a:spcAft>
              <a:buChar char="•"/>
            </a:pPr>
            <a:r>
              <a:rPr lang="en-US" sz="1904"/>
              <a:t>Hash column should have highly distinct values (Minimum 600 distinct values)</a:t>
            </a:r>
          </a:p>
          <a:p>
            <a:pPr marL="155429" lvl="1" indent="-155429" defTabSz="725335">
              <a:lnSpc>
                <a:spcPct val="90000"/>
              </a:lnSpc>
              <a:spcBef>
                <a:spcPct val="0"/>
              </a:spcBef>
              <a:spcAft>
                <a:spcPct val="20000"/>
              </a:spcAft>
              <a:buChar char="•"/>
            </a:pPr>
            <a:r>
              <a:rPr lang="en-US" sz="1904"/>
              <a:t>Avoid distributing on a date column </a:t>
            </a:r>
          </a:p>
          <a:p>
            <a:pPr marL="155429" lvl="1" indent="-155429" defTabSz="725335">
              <a:lnSpc>
                <a:spcPct val="90000"/>
              </a:lnSpc>
              <a:spcBef>
                <a:spcPct val="0"/>
              </a:spcBef>
              <a:spcAft>
                <a:spcPct val="20000"/>
              </a:spcAft>
              <a:buChar char="•"/>
            </a:pPr>
            <a:r>
              <a:rPr lang="en-US" sz="1904"/>
              <a:t>Avoid distributing on column with high frequency of NULLs and default values (e.g. -1)</a:t>
            </a:r>
          </a:p>
          <a:p>
            <a:pPr marL="155429" lvl="1" indent="-155429" defTabSz="725335">
              <a:lnSpc>
                <a:spcPct val="90000"/>
              </a:lnSpc>
              <a:spcBef>
                <a:spcPct val="0"/>
              </a:spcBef>
              <a:spcAft>
                <a:spcPct val="20000"/>
              </a:spcAft>
              <a:buChar char="•"/>
            </a:pPr>
            <a:r>
              <a:rPr lang="en-US" sz="1904"/>
              <a:t>Distribution column is NOT updatable</a:t>
            </a:r>
          </a:p>
          <a:p>
            <a:pPr marL="155429" lvl="1" indent="-155429" defTabSz="725335">
              <a:lnSpc>
                <a:spcPct val="90000"/>
              </a:lnSpc>
              <a:spcBef>
                <a:spcPct val="0"/>
              </a:spcBef>
              <a:spcAft>
                <a:spcPct val="20000"/>
              </a:spcAft>
              <a:buChar char="•"/>
            </a:pPr>
            <a:r>
              <a:rPr lang="en-US" sz="1904"/>
              <a:t>For compatible joins use the same data types for two distributed tables </a:t>
            </a:r>
          </a:p>
        </p:txBody>
      </p:sp>
      <p:sp>
        <p:nvSpPr>
          <p:cNvPr id="9" name="Freeform: Shape 8"/>
          <p:cNvSpPr/>
          <p:nvPr/>
        </p:nvSpPr>
        <p:spPr>
          <a:xfrm>
            <a:off x="294370" y="5478462"/>
            <a:ext cx="11880138" cy="560052"/>
          </a:xfrm>
          <a:custGeom>
            <a:avLst/>
            <a:gdLst>
              <a:gd name="connsiteX0" fmla="*/ 0 w 8736189"/>
              <a:gd name="connsiteY0" fmla="*/ 68641 h 411840"/>
              <a:gd name="connsiteX1" fmla="*/ 68641 w 8736189"/>
              <a:gd name="connsiteY1" fmla="*/ 0 h 411840"/>
              <a:gd name="connsiteX2" fmla="*/ 8667548 w 8736189"/>
              <a:gd name="connsiteY2" fmla="*/ 0 h 411840"/>
              <a:gd name="connsiteX3" fmla="*/ 8736189 w 8736189"/>
              <a:gd name="connsiteY3" fmla="*/ 68641 h 411840"/>
              <a:gd name="connsiteX4" fmla="*/ 8736189 w 8736189"/>
              <a:gd name="connsiteY4" fmla="*/ 343199 h 411840"/>
              <a:gd name="connsiteX5" fmla="*/ 8667548 w 8736189"/>
              <a:gd name="connsiteY5" fmla="*/ 411840 h 411840"/>
              <a:gd name="connsiteX6" fmla="*/ 68641 w 8736189"/>
              <a:gd name="connsiteY6" fmla="*/ 411840 h 411840"/>
              <a:gd name="connsiteX7" fmla="*/ 0 w 8736189"/>
              <a:gd name="connsiteY7" fmla="*/ 343199 h 411840"/>
              <a:gd name="connsiteX8" fmla="*/ 0 w 8736189"/>
              <a:gd name="connsiteY8" fmla="*/ 68641 h 4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6189" h="411840">
                <a:moveTo>
                  <a:pt x="0" y="68641"/>
                </a:moveTo>
                <a:cubicBezTo>
                  <a:pt x="0" y="30732"/>
                  <a:pt x="30732" y="0"/>
                  <a:pt x="68641" y="0"/>
                </a:cubicBezTo>
                <a:lnTo>
                  <a:pt x="8667548" y="0"/>
                </a:lnTo>
                <a:cubicBezTo>
                  <a:pt x="8705457" y="0"/>
                  <a:pt x="8736189" y="30732"/>
                  <a:pt x="8736189" y="68641"/>
                </a:cubicBezTo>
                <a:lnTo>
                  <a:pt x="8736189" y="343199"/>
                </a:lnTo>
                <a:cubicBezTo>
                  <a:pt x="8736189" y="381108"/>
                  <a:pt x="8705457" y="411840"/>
                  <a:pt x="8667548" y="411840"/>
                </a:cubicBezTo>
                <a:lnTo>
                  <a:pt x="68641" y="411840"/>
                </a:lnTo>
                <a:cubicBezTo>
                  <a:pt x="30732" y="411840"/>
                  <a:pt x="0" y="381108"/>
                  <a:pt x="0" y="343199"/>
                </a:cubicBezTo>
                <a:lnTo>
                  <a:pt x="0" y="68641"/>
                </a:lnTo>
                <a:close/>
              </a:path>
            </a:pathLst>
          </a:custGeom>
        </p:spPr>
        <p:style>
          <a:lnRef idx="0">
            <a:schemeClr val="accent5"/>
          </a:lnRef>
          <a:fillRef idx="3">
            <a:schemeClr val="accent5"/>
          </a:fillRef>
          <a:effectRef idx="3">
            <a:schemeClr val="accent5"/>
          </a:effectRef>
          <a:fontRef idx="minor">
            <a:schemeClr val="lt1"/>
          </a:fontRef>
        </p:style>
        <p:txBody>
          <a:bodyPr spcFirstLastPara="0" vert="horz" wrap="square" lIns="110237" tIns="110237" rIns="110237" bIns="110237" numCol="1" spcCol="1270" anchor="ctr" anchorCtr="0">
            <a:noAutofit/>
          </a:bodyPr>
          <a:lstStyle/>
          <a:p>
            <a:pPr defTabSz="967113">
              <a:lnSpc>
                <a:spcPct val="90000"/>
              </a:lnSpc>
              <a:spcBef>
                <a:spcPct val="0"/>
              </a:spcBef>
              <a:spcAft>
                <a:spcPct val="35000"/>
              </a:spcAft>
            </a:pPr>
            <a:r>
              <a:rPr lang="en-US" sz="2175" b="1"/>
              <a:t>If there are no distribution columns that make sense, then use Round Robin as last resort</a:t>
            </a:r>
            <a:endParaRPr lang="en-US" sz="2175"/>
          </a:p>
        </p:txBody>
      </p:sp>
    </p:spTree>
    <p:extLst>
      <p:ext uri="{BB962C8B-B14F-4D97-AF65-F5344CB8AC3E}">
        <p14:creationId xmlns:p14="http://schemas.microsoft.com/office/powerpoint/2010/main" val="2729949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Skewed Distribution</a:t>
            </a:r>
          </a:p>
        </p:txBody>
      </p:sp>
      <p:sp>
        <p:nvSpPr>
          <p:cNvPr id="3" name="Trapezoid 2"/>
          <p:cNvSpPr/>
          <p:nvPr/>
        </p:nvSpPr>
        <p:spPr>
          <a:xfrm rot="10800000">
            <a:off x="1733286" y="1891321"/>
            <a:ext cx="664789" cy="56641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4" name="Flowchart: Manual Operation 3"/>
          <p:cNvSpPr/>
          <p:nvPr/>
        </p:nvSpPr>
        <p:spPr>
          <a:xfrm>
            <a:off x="1699175"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21" name="Trapezoid 20"/>
          <p:cNvSpPr/>
          <p:nvPr/>
        </p:nvSpPr>
        <p:spPr>
          <a:xfrm rot="10800000">
            <a:off x="1708840" y="3150618"/>
            <a:ext cx="718192" cy="68803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22" name="Flowchart: Manual Operation 21"/>
          <p:cNvSpPr/>
          <p:nvPr/>
        </p:nvSpPr>
        <p:spPr>
          <a:xfrm>
            <a:off x="1699175"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37" name="Trapezoid 36"/>
          <p:cNvSpPr/>
          <p:nvPr/>
        </p:nvSpPr>
        <p:spPr>
          <a:xfrm rot="10800000">
            <a:off x="1752562" y="4755539"/>
            <a:ext cx="618425" cy="455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38" name="Flowchart: Manual Operation 37"/>
          <p:cNvSpPr/>
          <p:nvPr/>
        </p:nvSpPr>
        <p:spPr>
          <a:xfrm>
            <a:off x="1699175"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53" name="Trapezoid 52"/>
          <p:cNvSpPr/>
          <p:nvPr/>
        </p:nvSpPr>
        <p:spPr>
          <a:xfrm rot="10800000">
            <a:off x="1699434" y="5900110"/>
            <a:ext cx="724664" cy="691459"/>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54" name="Flowchart: Manual Operation 53"/>
          <p:cNvSpPr/>
          <p:nvPr/>
        </p:nvSpPr>
        <p:spPr>
          <a:xfrm>
            <a:off x="1699175"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1" name="Trapezoid 70"/>
          <p:cNvSpPr/>
          <p:nvPr/>
        </p:nvSpPr>
        <p:spPr>
          <a:xfrm rot="10800000">
            <a:off x="3093335" y="1797622"/>
            <a:ext cx="733257" cy="660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72" name="Flowchart: Manual Operation 71"/>
          <p:cNvSpPr/>
          <p:nvPr/>
        </p:nvSpPr>
        <p:spPr>
          <a:xfrm>
            <a:off x="3093339"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3" name="Trapezoid 72"/>
          <p:cNvSpPr/>
          <p:nvPr/>
        </p:nvSpPr>
        <p:spPr>
          <a:xfrm rot="10800000">
            <a:off x="3130906" y="3286709"/>
            <a:ext cx="657026" cy="55194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74" name="Flowchart: Manual Operation 73"/>
          <p:cNvSpPr/>
          <p:nvPr/>
        </p:nvSpPr>
        <p:spPr>
          <a:xfrm>
            <a:off x="3093339"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5" name="Trapezoid 74"/>
          <p:cNvSpPr/>
          <p:nvPr/>
        </p:nvSpPr>
        <p:spPr>
          <a:xfrm rot="10800000">
            <a:off x="3170575" y="4902422"/>
            <a:ext cx="587467" cy="308234"/>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76" name="Flowchart: Manual Operation 75"/>
          <p:cNvSpPr/>
          <p:nvPr/>
        </p:nvSpPr>
        <p:spPr>
          <a:xfrm>
            <a:off x="3093339"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77" name="Trapezoid 76"/>
          <p:cNvSpPr/>
          <p:nvPr/>
        </p:nvSpPr>
        <p:spPr>
          <a:xfrm rot="10800000">
            <a:off x="3170575" y="6224369"/>
            <a:ext cx="587467" cy="36720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78" name="Flowchart: Manual Operation 77"/>
          <p:cNvSpPr/>
          <p:nvPr/>
        </p:nvSpPr>
        <p:spPr>
          <a:xfrm>
            <a:off x="3093339"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0" name="Trapezoid 79"/>
          <p:cNvSpPr/>
          <p:nvPr/>
        </p:nvSpPr>
        <p:spPr>
          <a:xfrm rot="10800000">
            <a:off x="4486418" y="1768626"/>
            <a:ext cx="735417" cy="689110"/>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81" name="Flowchart: Manual Operation 80"/>
          <p:cNvSpPr/>
          <p:nvPr/>
        </p:nvSpPr>
        <p:spPr>
          <a:xfrm>
            <a:off x="4487502"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2" name="Trapezoid 81"/>
          <p:cNvSpPr/>
          <p:nvPr/>
        </p:nvSpPr>
        <p:spPr>
          <a:xfrm rot="10800000">
            <a:off x="4564738" y="3507034"/>
            <a:ext cx="587467" cy="331619"/>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83" name="Flowchart: Manual Operation 82"/>
          <p:cNvSpPr/>
          <p:nvPr/>
        </p:nvSpPr>
        <p:spPr>
          <a:xfrm>
            <a:off x="4487502"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4" name="Trapezoid 83"/>
          <p:cNvSpPr/>
          <p:nvPr/>
        </p:nvSpPr>
        <p:spPr>
          <a:xfrm rot="10800000">
            <a:off x="4486416" y="4551943"/>
            <a:ext cx="735417" cy="65871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85" name="Flowchart: Manual Operation 84"/>
          <p:cNvSpPr/>
          <p:nvPr/>
        </p:nvSpPr>
        <p:spPr>
          <a:xfrm>
            <a:off x="4487502"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6" name="Trapezoid 85"/>
          <p:cNvSpPr/>
          <p:nvPr/>
        </p:nvSpPr>
        <p:spPr>
          <a:xfrm rot="10800000">
            <a:off x="4486413" y="5967760"/>
            <a:ext cx="716345" cy="623810"/>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87" name="Flowchart: Manual Operation 86"/>
          <p:cNvSpPr/>
          <p:nvPr/>
        </p:nvSpPr>
        <p:spPr>
          <a:xfrm>
            <a:off x="4487502"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89" name="Trapezoid 88"/>
          <p:cNvSpPr/>
          <p:nvPr/>
        </p:nvSpPr>
        <p:spPr>
          <a:xfrm rot="10800000">
            <a:off x="5936912" y="1964763"/>
            <a:ext cx="632609" cy="492976"/>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90" name="Flowchart: Manual Operation 89"/>
          <p:cNvSpPr/>
          <p:nvPr/>
        </p:nvSpPr>
        <p:spPr>
          <a:xfrm>
            <a:off x="5881666"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1" name="Trapezoid 90"/>
          <p:cNvSpPr/>
          <p:nvPr/>
        </p:nvSpPr>
        <p:spPr>
          <a:xfrm rot="10800000">
            <a:off x="5891677" y="3212433"/>
            <a:ext cx="704988" cy="6262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92" name="Flowchart: Manual Operation 91"/>
          <p:cNvSpPr/>
          <p:nvPr/>
        </p:nvSpPr>
        <p:spPr>
          <a:xfrm>
            <a:off x="5881666"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3" name="Trapezoid 92"/>
          <p:cNvSpPr/>
          <p:nvPr/>
        </p:nvSpPr>
        <p:spPr>
          <a:xfrm rot="10800000">
            <a:off x="5922415" y="4755539"/>
            <a:ext cx="651939" cy="4551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94" name="Flowchart: Manual Operation 93"/>
          <p:cNvSpPr/>
          <p:nvPr/>
        </p:nvSpPr>
        <p:spPr>
          <a:xfrm>
            <a:off x="5881666"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95" name="Trapezoid 94"/>
          <p:cNvSpPr/>
          <p:nvPr/>
        </p:nvSpPr>
        <p:spPr>
          <a:xfrm rot="10800000">
            <a:off x="5893421" y="5900107"/>
            <a:ext cx="713167" cy="691462"/>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96" name="Flowchart: Manual Operation 95"/>
          <p:cNvSpPr/>
          <p:nvPr/>
        </p:nvSpPr>
        <p:spPr>
          <a:xfrm>
            <a:off x="5881666"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4" name="Trapezoid 133"/>
          <p:cNvSpPr/>
          <p:nvPr/>
        </p:nvSpPr>
        <p:spPr>
          <a:xfrm rot="10800000">
            <a:off x="7292996" y="1831442"/>
            <a:ext cx="700662" cy="626291"/>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135" name="Flowchart: Manual Operation 134"/>
          <p:cNvSpPr/>
          <p:nvPr/>
        </p:nvSpPr>
        <p:spPr>
          <a:xfrm>
            <a:off x="7275829"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6" name="Trapezoid 135"/>
          <p:cNvSpPr/>
          <p:nvPr/>
        </p:nvSpPr>
        <p:spPr>
          <a:xfrm rot="10800000">
            <a:off x="7314443" y="3286709"/>
            <a:ext cx="668572" cy="55194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137" name="Flowchart: Manual Operation 136"/>
          <p:cNvSpPr/>
          <p:nvPr/>
        </p:nvSpPr>
        <p:spPr>
          <a:xfrm>
            <a:off x="7275829"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38" name="Trapezoid 137"/>
          <p:cNvSpPr/>
          <p:nvPr/>
        </p:nvSpPr>
        <p:spPr>
          <a:xfrm rot="10800000">
            <a:off x="7372648" y="4974658"/>
            <a:ext cx="529265"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139" name="Flowchart: Manual Operation 138"/>
          <p:cNvSpPr/>
          <p:nvPr/>
        </p:nvSpPr>
        <p:spPr>
          <a:xfrm>
            <a:off x="7275829"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0" name="Trapezoid 139"/>
          <p:cNvSpPr/>
          <p:nvPr/>
        </p:nvSpPr>
        <p:spPr>
          <a:xfrm rot="10800000">
            <a:off x="7314444" y="6076152"/>
            <a:ext cx="654072" cy="515417"/>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141" name="Flowchart: Manual Operation 140"/>
          <p:cNvSpPr/>
          <p:nvPr/>
        </p:nvSpPr>
        <p:spPr>
          <a:xfrm>
            <a:off x="7275829"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3" name="Trapezoid 142"/>
          <p:cNvSpPr/>
          <p:nvPr/>
        </p:nvSpPr>
        <p:spPr>
          <a:xfrm rot="10800000">
            <a:off x="8778888" y="2221741"/>
            <a:ext cx="529114"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144" name="Flowchart: Manual Operation 143"/>
          <p:cNvSpPr/>
          <p:nvPr/>
        </p:nvSpPr>
        <p:spPr>
          <a:xfrm>
            <a:off x="8669993" y="1725400"/>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5" name="Trapezoid 144"/>
          <p:cNvSpPr/>
          <p:nvPr/>
        </p:nvSpPr>
        <p:spPr>
          <a:xfrm rot="10800000">
            <a:off x="8747229" y="3602654"/>
            <a:ext cx="560773" cy="235998"/>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146" name="Flowchart: Manual Operation 145"/>
          <p:cNvSpPr/>
          <p:nvPr/>
        </p:nvSpPr>
        <p:spPr>
          <a:xfrm>
            <a:off x="8669993" y="3106314"/>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7" name="Trapezoid 146"/>
          <p:cNvSpPr/>
          <p:nvPr/>
        </p:nvSpPr>
        <p:spPr>
          <a:xfrm rot="10800000">
            <a:off x="8679655" y="4526102"/>
            <a:ext cx="724924" cy="684553"/>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148" name="Flowchart: Manual Operation 147"/>
          <p:cNvSpPr/>
          <p:nvPr/>
        </p:nvSpPr>
        <p:spPr>
          <a:xfrm>
            <a:off x="8669993" y="4478318"/>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
        <p:nvSpPr>
          <p:cNvPr id="149" name="Trapezoid 148"/>
          <p:cNvSpPr/>
          <p:nvPr/>
        </p:nvSpPr>
        <p:spPr>
          <a:xfrm rot="10800000">
            <a:off x="8679655" y="5900103"/>
            <a:ext cx="724924" cy="691464"/>
          </a:xfrm>
          <a:prstGeom prst="trapezoid">
            <a:avLst>
              <a:gd name="adj" fmla="val 22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b="1"/>
          </a:p>
        </p:txBody>
      </p:sp>
      <p:sp>
        <p:nvSpPr>
          <p:cNvPr id="150" name="Flowchart: Manual Operation 149"/>
          <p:cNvSpPr/>
          <p:nvPr/>
        </p:nvSpPr>
        <p:spPr>
          <a:xfrm>
            <a:off x="8669993" y="5859232"/>
            <a:ext cx="734333" cy="734333"/>
          </a:xfrm>
          <a:prstGeom prst="flowChartManualOperation">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5"/>
          </a:p>
        </p:txBody>
      </p:sp>
    </p:spTree>
    <p:extLst>
      <p:ext uri="{BB962C8B-B14F-4D97-AF65-F5344CB8AC3E}">
        <p14:creationId xmlns:p14="http://schemas.microsoft.com/office/powerpoint/2010/main" val="29720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2000"/>
                                        <p:tgtEl>
                                          <p:spTgt spid="21"/>
                                        </p:tgtEl>
                                      </p:cBhvr>
                                    </p:animEffect>
                                    <p:set>
                                      <p:cBhvr>
                                        <p:cTn id="10" dur="1" fill="hold">
                                          <p:stCondLst>
                                            <p:cond delay="1999"/>
                                          </p:stCondLst>
                                        </p:cTn>
                                        <p:tgtEl>
                                          <p:spTgt spid="21"/>
                                        </p:tgtEl>
                                        <p:attrNameLst>
                                          <p:attrName>style.visibility</p:attrName>
                                        </p:attrNameLst>
                                      </p:cBhvr>
                                      <p:to>
                                        <p:strVal val="hidden"/>
                                      </p:to>
                                    </p:set>
                                  </p:childTnLst>
                                </p:cTn>
                              </p:par>
                              <p:par>
                                <p:cTn id="11" presetID="22" presetClass="exit" presetSubtype="1" fill="hold" grpId="0" nodeType="withEffect">
                                  <p:stCondLst>
                                    <p:cond delay="0"/>
                                  </p:stCondLst>
                                  <p:childTnLst>
                                    <p:animEffect transition="out" filter="wipe(up)">
                                      <p:cBhvr>
                                        <p:cTn id="12" dur="1000"/>
                                        <p:tgtEl>
                                          <p:spTgt spid="37"/>
                                        </p:tgtEl>
                                      </p:cBhvr>
                                    </p:animEffect>
                                    <p:set>
                                      <p:cBhvr>
                                        <p:cTn id="13" dur="1" fill="hold">
                                          <p:stCondLst>
                                            <p:cond delay="999"/>
                                          </p:stCondLst>
                                        </p:cTn>
                                        <p:tgtEl>
                                          <p:spTgt spid="37"/>
                                        </p:tgtEl>
                                        <p:attrNameLst>
                                          <p:attrName>style.visibility</p:attrName>
                                        </p:attrNameLst>
                                      </p:cBhvr>
                                      <p:to>
                                        <p:strVal val="hidden"/>
                                      </p:to>
                                    </p:set>
                                  </p:childTnLst>
                                </p:cTn>
                              </p:par>
                              <p:par>
                                <p:cTn id="14" presetID="22" presetClass="exit" presetSubtype="1" fill="hold" grpId="0" nodeType="withEffect">
                                  <p:stCondLst>
                                    <p:cond delay="0"/>
                                  </p:stCondLst>
                                  <p:childTnLst>
                                    <p:animEffect transition="out" filter="wipe(up)">
                                      <p:cBhvr>
                                        <p:cTn id="15" dur="2000"/>
                                        <p:tgtEl>
                                          <p:spTgt spid="53"/>
                                        </p:tgtEl>
                                      </p:cBhvr>
                                    </p:animEffect>
                                    <p:set>
                                      <p:cBhvr>
                                        <p:cTn id="16" dur="1" fill="hold">
                                          <p:stCondLst>
                                            <p:cond delay="1999"/>
                                          </p:stCondLst>
                                        </p:cTn>
                                        <p:tgtEl>
                                          <p:spTgt spid="53"/>
                                        </p:tgtEl>
                                        <p:attrNameLst>
                                          <p:attrName>style.visibility</p:attrName>
                                        </p:attrNameLst>
                                      </p:cBhvr>
                                      <p:to>
                                        <p:strVal val="hidden"/>
                                      </p:to>
                                    </p:set>
                                  </p:childTnLst>
                                </p:cTn>
                              </p:par>
                              <p:par>
                                <p:cTn id="17" presetID="22" presetClass="exit" presetSubtype="1" fill="hold" grpId="0" nodeType="withEffect">
                                  <p:stCondLst>
                                    <p:cond delay="0"/>
                                  </p:stCondLst>
                                  <p:childTnLst>
                                    <p:animEffect transition="out" filter="wipe(up)">
                                      <p:cBhvr>
                                        <p:cTn id="18" dur="500"/>
                                        <p:tgtEl>
                                          <p:spTgt spid="77"/>
                                        </p:tgtEl>
                                      </p:cBhvr>
                                    </p:animEffect>
                                    <p:set>
                                      <p:cBhvr>
                                        <p:cTn id="19" dur="1" fill="hold">
                                          <p:stCondLst>
                                            <p:cond delay="499"/>
                                          </p:stCondLst>
                                        </p:cTn>
                                        <p:tgtEl>
                                          <p:spTgt spid="77"/>
                                        </p:tgtEl>
                                        <p:attrNameLst>
                                          <p:attrName>style.visibility</p:attrName>
                                        </p:attrNameLst>
                                      </p:cBhvr>
                                      <p:to>
                                        <p:strVal val="hidden"/>
                                      </p:to>
                                    </p:set>
                                  </p:childTnLst>
                                </p:cTn>
                              </p:par>
                              <p:par>
                                <p:cTn id="20" presetID="22" presetClass="exit" presetSubtype="1" fill="hold" grpId="0" nodeType="withEffect">
                                  <p:stCondLst>
                                    <p:cond delay="0"/>
                                  </p:stCondLst>
                                  <p:childTnLst>
                                    <p:animEffect transition="out" filter="wipe(up)">
                                      <p:cBhvr>
                                        <p:cTn id="21" dur="500"/>
                                        <p:tgtEl>
                                          <p:spTgt spid="75"/>
                                        </p:tgtEl>
                                      </p:cBhvr>
                                    </p:animEffect>
                                    <p:set>
                                      <p:cBhvr>
                                        <p:cTn id="22" dur="1" fill="hold">
                                          <p:stCondLst>
                                            <p:cond delay="499"/>
                                          </p:stCondLst>
                                        </p:cTn>
                                        <p:tgtEl>
                                          <p:spTgt spid="75"/>
                                        </p:tgtEl>
                                        <p:attrNameLst>
                                          <p:attrName>style.visibility</p:attrName>
                                        </p:attrNameLst>
                                      </p:cBhvr>
                                      <p:to>
                                        <p:strVal val="hidden"/>
                                      </p:to>
                                    </p:set>
                                  </p:childTnLst>
                                </p:cTn>
                              </p:par>
                              <p:par>
                                <p:cTn id="23" presetID="22" presetClass="exit" presetSubtype="1" fill="hold" grpId="0" nodeType="withEffect">
                                  <p:stCondLst>
                                    <p:cond delay="0"/>
                                  </p:stCondLst>
                                  <p:childTnLst>
                                    <p:animEffect transition="out" filter="wipe(up)">
                                      <p:cBhvr>
                                        <p:cTn id="24" dur="1000"/>
                                        <p:tgtEl>
                                          <p:spTgt spid="73"/>
                                        </p:tgtEl>
                                      </p:cBhvr>
                                    </p:animEffect>
                                    <p:set>
                                      <p:cBhvr>
                                        <p:cTn id="25" dur="1" fill="hold">
                                          <p:stCondLst>
                                            <p:cond delay="999"/>
                                          </p:stCondLst>
                                        </p:cTn>
                                        <p:tgtEl>
                                          <p:spTgt spid="73"/>
                                        </p:tgtEl>
                                        <p:attrNameLst>
                                          <p:attrName>style.visibility</p:attrName>
                                        </p:attrNameLst>
                                      </p:cBhvr>
                                      <p:to>
                                        <p:strVal val="hidden"/>
                                      </p:to>
                                    </p:set>
                                  </p:childTnLst>
                                </p:cTn>
                              </p:par>
                              <p:par>
                                <p:cTn id="26" presetID="22" presetClass="exit" presetSubtype="1" fill="hold" grpId="0" nodeType="withEffect">
                                  <p:stCondLst>
                                    <p:cond delay="0"/>
                                  </p:stCondLst>
                                  <p:childTnLst>
                                    <p:animEffect transition="out" filter="wipe(up)">
                                      <p:cBhvr>
                                        <p:cTn id="27" dur="2000"/>
                                        <p:tgtEl>
                                          <p:spTgt spid="71"/>
                                        </p:tgtEl>
                                      </p:cBhvr>
                                    </p:animEffect>
                                    <p:set>
                                      <p:cBhvr>
                                        <p:cTn id="28" dur="1" fill="hold">
                                          <p:stCondLst>
                                            <p:cond delay="1999"/>
                                          </p:stCondLst>
                                        </p:cTn>
                                        <p:tgtEl>
                                          <p:spTgt spid="71"/>
                                        </p:tgtEl>
                                        <p:attrNameLst>
                                          <p:attrName>style.visibility</p:attrName>
                                        </p:attrNameLst>
                                      </p:cBhvr>
                                      <p:to>
                                        <p:strVal val="hidden"/>
                                      </p:to>
                                    </p:set>
                                  </p:childTnLst>
                                </p:cTn>
                              </p:par>
                              <p:par>
                                <p:cTn id="29" presetID="22" presetClass="exit" presetSubtype="1" fill="hold" grpId="0" nodeType="withEffect">
                                  <p:stCondLst>
                                    <p:cond delay="0"/>
                                  </p:stCondLst>
                                  <p:childTnLst>
                                    <p:animEffect transition="out" filter="wipe(up)">
                                      <p:cBhvr>
                                        <p:cTn id="30" dur="2000"/>
                                        <p:tgtEl>
                                          <p:spTgt spid="80"/>
                                        </p:tgtEl>
                                      </p:cBhvr>
                                    </p:animEffect>
                                    <p:set>
                                      <p:cBhvr>
                                        <p:cTn id="31" dur="1" fill="hold">
                                          <p:stCondLst>
                                            <p:cond delay="1999"/>
                                          </p:stCondLst>
                                        </p:cTn>
                                        <p:tgtEl>
                                          <p:spTgt spid="80"/>
                                        </p:tgtEl>
                                        <p:attrNameLst>
                                          <p:attrName>style.visibility</p:attrName>
                                        </p:attrNameLst>
                                      </p:cBhvr>
                                      <p:to>
                                        <p:strVal val="hidden"/>
                                      </p:to>
                                    </p:set>
                                  </p:childTnLst>
                                </p:cTn>
                              </p:par>
                              <p:par>
                                <p:cTn id="32" presetID="22" presetClass="exit" presetSubtype="1" fill="hold" grpId="0" nodeType="withEffect">
                                  <p:stCondLst>
                                    <p:cond delay="0"/>
                                  </p:stCondLst>
                                  <p:childTnLst>
                                    <p:animEffect transition="out" filter="wipe(up)">
                                      <p:cBhvr>
                                        <p:cTn id="33" dur="500"/>
                                        <p:tgtEl>
                                          <p:spTgt spid="82"/>
                                        </p:tgtEl>
                                      </p:cBhvr>
                                    </p:animEffect>
                                    <p:set>
                                      <p:cBhvr>
                                        <p:cTn id="34" dur="1" fill="hold">
                                          <p:stCondLst>
                                            <p:cond delay="499"/>
                                          </p:stCondLst>
                                        </p:cTn>
                                        <p:tgtEl>
                                          <p:spTgt spid="82"/>
                                        </p:tgtEl>
                                        <p:attrNameLst>
                                          <p:attrName>style.visibility</p:attrName>
                                        </p:attrNameLst>
                                      </p:cBhvr>
                                      <p:to>
                                        <p:strVal val="hidden"/>
                                      </p:to>
                                    </p:set>
                                  </p:childTnLst>
                                </p:cTn>
                              </p:par>
                              <p:par>
                                <p:cTn id="35" presetID="22" presetClass="exit" presetSubtype="1" fill="hold" grpId="0" nodeType="withEffect">
                                  <p:stCondLst>
                                    <p:cond delay="0"/>
                                  </p:stCondLst>
                                  <p:childTnLst>
                                    <p:animEffect transition="out" filter="wipe(up)">
                                      <p:cBhvr>
                                        <p:cTn id="36" dur="2000"/>
                                        <p:tgtEl>
                                          <p:spTgt spid="84"/>
                                        </p:tgtEl>
                                      </p:cBhvr>
                                    </p:animEffect>
                                    <p:set>
                                      <p:cBhvr>
                                        <p:cTn id="37" dur="1" fill="hold">
                                          <p:stCondLst>
                                            <p:cond delay="1999"/>
                                          </p:stCondLst>
                                        </p:cTn>
                                        <p:tgtEl>
                                          <p:spTgt spid="84"/>
                                        </p:tgtEl>
                                        <p:attrNameLst>
                                          <p:attrName>style.visibility</p:attrName>
                                        </p:attrNameLst>
                                      </p:cBhvr>
                                      <p:to>
                                        <p:strVal val="hidden"/>
                                      </p:to>
                                    </p:set>
                                  </p:childTnLst>
                                </p:cTn>
                              </p:par>
                              <p:par>
                                <p:cTn id="38" presetID="22" presetClass="exit" presetSubtype="1" fill="hold" grpId="0" nodeType="withEffect">
                                  <p:stCondLst>
                                    <p:cond delay="0"/>
                                  </p:stCondLst>
                                  <p:childTnLst>
                                    <p:animEffect transition="out" filter="wipe(up)">
                                      <p:cBhvr>
                                        <p:cTn id="39" dur="2000"/>
                                        <p:tgtEl>
                                          <p:spTgt spid="86"/>
                                        </p:tgtEl>
                                      </p:cBhvr>
                                    </p:animEffect>
                                    <p:set>
                                      <p:cBhvr>
                                        <p:cTn id="40" dur="1" fill="hold">
                                          <p:stCondLst>
                                            <p:cond delay="1999"/>
                                          </p:stCondLst>
                                        </p:cTn>
                                        <p:tgtEl>
                                          <p:spTgt spid="86"/>
                                        </p:tgtEl>
                                        <p:attrNameLst>
                                          <p:attrName>style.visibility</p:attrName>
                                        </p:attrNameLst>
                                      </p:cBhvr>
                                      <p:to>
                                        <p:strVal val="hidden"/>
                                      </p:to>
                                    </p:set>
                                  </p:childTnLst>
                                </p:cTn>
                              </p:par>
                              <p:par>
                                <p:cTn id="41" presetID="22" presetClass="exit" presetSubtype="1" fill="hold" grpId="0" nodeType="withEffect">
                                  <p:stCondLst>
                                    <p:cond delay="0"/>
                                  </p:stCondLst>
                                  <p:childTnLst>
                                    <p:animEffect transition="out" filter="wipe(up)">
                                      <p:cBhvr>
                                        <p:cTn id="42" dur="2000"/>
                                        <p:tgtEl>
                                          <p:spTgt spid="95"/>
                                        </p:tgtEl>
                                      </p:cBhvr>
                                    </p:animEffect>
                                    <p:set>
                                      <p:cBhvr>
                                        <p:cTn id="43" dur="1" fill="hold">
                                          <p:stCondLst>
                                            <p:cond delay="1999"/>
                                          </p:stCondLst>
                                        </p:cTn>
                                        <p:tgtEl>
                                          <p:spTgt spid="95"/>
                                        </p:tgtEl>
                                        <p:attrNameLst>
                                          <p:attrName>style.visibility</p:attrName>
                                        </p:attrNameLst>
                                      </p:cBhvr>
                                      <p:to>
                                        <p:strVal val="hidden"/>
                                      </p:to>
                                    </p:set>
                                  </p:childTnLst>
                                </p:cTn>
                              </p:par>
                              <p:par>
                                <p:cTn id="44" presetID="22" presetClass="exit" presetSubtype="1" fill="hold" grpId="0" nodeType="withEffect">
                                  <p:stCondLst>
                                    <p:cond delay="0"/>
                                  </p:stCondLst>
                                  <p:childTnLst>
                                    <p:animEffect transition="out" filter="wipe(up)">
                                      <p:cBhvr>
                                        <p:cTn id="45" dur="1000"/>
                                        <p:tgtEl>
                                          <p:spTgt spid="93"/>
                                        </p:tgtEl>
                                      </p:cBhvr>
                                    </p:animEffect>
                                    <p:set>
                                      <p:cBhvr>
                                        <p:cTn id="46" dur="1" fill="hold">
                                          <p:stCondLst>
                                            <p:cond delay="999"/>
                                          </p:stCondLst>
                                        </p:cTn>
                                        <p:tgtEl>
                                          <p:spTgt spid="93"/>
                                        </p:tgtEl>
                                        <p:attrNameLst>
                                          <p:attrName>style.visibility</p:attrName>
                                        </p:attrNameLst>
                                      </p:cBhvr>
                                      <p:to>
                                        <p:strVal val="hidden"/>
                                      </p:to>
                                    </p:set>
                                  </p:childTnLst>
                                </p:cTn>
                              </p:par>
                              <p:par>
                                <p:cTn id="47" presetID="22" presetClass="exit" presetSubtype="1" fill="hold" grpId="0" nodeType="withEffect">
                                  <p:stCondLst>
                                    <p:cond delay="0"/>
                                  </p:stCondLst>
                                  <p:childTnLst>
                                    <p:animEffect transition="out" filter="wipe(up)">
                                      <p:cBhvr>
                                        <p:cTn id="48" dur="2000"/>
                                        <p:tgtEl>
                                          <p:spTgt spid="91"/>
                                        </p:tgtEl>
                                      </p:cBhvr>
                                    </p:animEffect>
                                    <p:set>
                                      <p:cBhvr>
                                        <p:cTn id="49" dur="1" fill="hold">
                                          <p:stCondLst>
                                            <p:cond delay="1999"/>
                                          </p:stCondLst>
                                        </p:cTn>
                                        <p:tgtEl>
                                          <p:spTgt spid="91"/>
                                        </p:tgtEl>
                                        <p:attrNameLst>
                                          <p:attrName>style.visibility</p:attrName>
                                        </p:attrNameLst>
                                      </p:cBhvr>
                                      <p:to>
                                        <p:strVal val="hidden"/>
                                      </p:to>
                                    </p:set>
                                  </p:childTnLst>
                                </p:cTn>
                              </p:par>
                              <p:par>
                                <p:cTn id="50" presetID="22" presetClass="exit" presetSubtype="1" fill="hold" grpId="0" nodeType="withEffect">
                                  <p:stCondLst>
                                    <p:cond delay="0"/>
                                  </p:stCondLst>
                                  <p:childTnLst>
                                    <p:animEffect transition="out" filter="wipe(up)">
                                      <p:cBhvr>
                                        <p:cTn id="51" dur="1000"/>
                                        <p:tgtEl>
                                          <p:spTgt spid="89"/>
                                        </p:tgtEl>
                                      </p:cBhvr>
                                    </p:animEffect>
                                    <p:set>
                                      <p:cBhvr>
                                        <p:cTn id="52" dur="1" fill="hold">
                                          <p:stCondLst>
                                            <p:cond delay="999"/>
                                          </p:stCondLst>
                                        </p:cTn>
                                        <p:tgtEl>
                                          <p:spTgt spid="89"/>
                                        </p:tgtEl>
                                        <p:attrNameLst>
                                          <p:attrName>style.visibility</p:attrName>
                                        </p:attrNameLst>
                                      </p:cBhvr>
                                      <p:to>
                                        <p:strVal val="hidden"/>
                                      </p:to>
                                    </p:set>
                                  </p:childTnLst>
                                </p:cTn>
                              </p:par>
                              <p:par>
                                <p:cTn id="53" presetID="22" presetClass="exit" presetSubtype="1" fill="hold" grpId="0" nodeType="withEffect">
                                  <p:stCondLst>
                                    <p:cond delay="0"/>
                                  </p:stCondLst>
                                  <p:childTnLst>
                                    <p:animEffect transition="out" filter="wipe(up)">
                                      <p:cBhvr>
                                        <p:cTn id="54" dur="2000"/>
                                        <p:tgtEl>
                                          <p:spTgt spid="134"/>
                                        </p:tgtEl>
                                      </p:cBhvr>
                                    </p:animEffect>
                                    <p:set>
                                      <p:cBhvr>
                                        <p:cTn id="55" dur="1" fill="hold">
                                          <p:stCondLst>
                                            <p:cond delay="1999"/>
                                          </p:stCondLst>
                                        </p:cTn>
                                        <p:tgtEl>
                                          <p:spTgt spid="134"/>
                                        </p:tgtEl>
                                        <p:attrNameLst>
                                          <p:attrName>style.visibility</p:attrName>
                                        </p:attrNameLst>
                                      </p:cBhvr>
                                      <p:to>
                                        <p:strVal val="hidden"/>
                                      </p:to>
                                    </p:set>
                                  </p:childTnLst>
                                </p:cTn>
                              </p:par>
                              <p:par>
                                <p:cTn id="56" presetID="22" presetClass="exit" presetSubtype="1" fill="hold" grpId="0" nodeType="withEffect">
                                  <p:stCondLst>
                                    <p:cond delay="0"/>
                                  </p:stCondLst>
                                  <p:childTnLst>
                                    <p:animEffect transition="out" filter="wipe(up)">
                                      <p:cBhvr>
                                        <p:cTn id="57" dur="1000"/>
                                        <p:tgtEl>
                                          <p:spTgt spid="136"/>
                                        </p:tgtEl>
                                      </p:cBhvr>
                                    </p:animEffect>
                                    <p:set>
                                      <p:cBhvr>
                                        <p:cTn id="58" dur="1" fill="hold">
                                          <p:stCondLst>
                                            <p:cond delay="999"/>
                                          </p:stCondLst>
                                        </p:cTn>
                                        <p:tgtEl>
                                          <p:spTgt spid="136"/>
                                        </p:tgtEl>
                                        <p:attrNameLst>
                                          <p:attrName>style.visibility</p:attrName>
                                        </p:attrNameLst>
                                      </p:cBhvr>
                                      <p:to>
                                        <p:strVal val="hidden"/>
                                      </p:to>
                                    </p:set>
                                  </p:childTnLst>
                                </p:cTn>
                              </p:par>
                              <p:par>
                                <p:cTn id="59" presetID="22" presetClass="exit" presetSubtype="1" fill="hold" grpId="0" nodeType="withEffect">
                                  <p:stCondLst>
                                    <p:cond delay="0"/>
                                  </p:stCondLst>
                                  <p:childTnLst>
                                    <p:animEffect transition="out" filter="wipe(up)">
                                      <p:cBhvr>
                                        <p:cTn id="60" dur="500"/>
                                        <p:tgtEl>
                                          <p:spTgt spid="138"/>
                                        </p:tgtEl>
                                      </p:cBhvr>
                                    </p:animEffect>
                                    <p:set>
                                      <p:cBhvr>
                                        <p:cTn id="61" dur="1" fill="hold">
                                          <p:stCondLst>
                                            <p:cond delay="499"/>
                                          </p:stCondLst>
                                        </p:cTn>
                                        <p:tgtEl>
                                          <p:spTgt spid="138"/>
                                        </p:tgtEl>
                                        <p:attrNameLst>
                                          <p:attrName>style.visibility</p:attrName>
                                        </p:attrNameLst>
                                      </p:cBhvr>
                                      <p:to>
                                        <p:strVal val="hidden"/>
                                      </p:to>
                                    </p:set>
                                  </p:childTnLst>
                                </p:cTn>
                              </p:par>
                              <p:par>
                                <p:cTn id="62" presetID="22" presetClass="exit" presetSubtype="1" fill="hold" grpId="0" nodeType="withEffect">
                                  <p:stCondLst>
                                    <p:cond delay="0"/>
                                  </p:stCondLst>
                                  <p:childTnLst>
                                    <p:animEffect transition="out" filter="wipe(up)">
                                      <p:cBhvr>
                                        <p:cTn id="63" dur="1000"/>
                                        <p:tgtEl>
                                          <p:spTgt spid="140"/>
                                        </p:tgtEl>
                                      </p:cBhvr>
                                    </p:animEffect>
                                    <p:set>
                                      <p:cBhvr>
                                        <p:cTn id="64" dur="1" fill="hold">
                                          <p:stCondLst>
                                            <p:cond delay="999"/>
                                          </p:stCondLst>
                                        </p:cTn>
                                        <p:tgtEl>
                                          <p:spTgt spid="140"/>
                                        </p:tgtEl>
                                        <p:attrNameLst>
                                          <p:attrName>style.visibility</p:attrName>
                                        </p:attrNameLst>
                                      </p:cBhvr>
                                      <p:to>
                                        <p:strVal val="hidden"/>
                                      </p:to>
                                    </p:set>
                                  </p:childTnLst>
                                </p:cTn>
                              </p:par>
                              <p:par>
                                <p:cTn id="65" presetID="22" presetClass="exit" presetSubtype="1" fill="hold" grpId="0" nodeType="withEffect">
                                  <p:stCondLst>
                                    <p:cond delay="0"/>
                                  </p:stCondLst>
                                  <p:childTnLst>
                                    <p:animEffect transition="out" filter="wipe(up)">
                                      <p:cBhvr>
                                        <p:cTn id="66" dur="2000"/>
                                        <p:tgtEl>
                                          <p:spTgt spid="149"/>
                                        </p:tgtEl>
                                      </p:cBhvr>
                                    </p:animEffect>
                                    <p:set>
                                      <p:cBhvr>
                                        <p:cTn id="67" dur="1" fill="hold">
                                          <p:stCondLst>
                                            <p:cond delay="1999"/>
                                          </p:stCondLst>
                                        </p:cTn>
                                        <p:tgtEl>
                                          <p:spTgt spid="149"/>
                                        </p:tgtEl>
                                        <p:attrNameLst>
                                          <p:attrName>style.visibility</p:attrName>
                                        </p:attrNameLst>
                                      </p:cBhvr>
                                      <p:to>
                                        <p:strVal val="hidden"/>
                                      </p:to>
                                    </p:set>
                                  </p:childTnLst>
                                </p:cTn>
                              </p:par>
                              <p:par>
                                <p:cTn id="68" presetID="22" presetClass="exit" presetSubtype="1" fill="hold" grpId="0" nodeType="withEffect">
                                  <p:stCondLst>
                                    <p:cond delay="0"/>
                                  </p:stCondLst>
                                  <p:childTnLst>
                                    <p:animEffect transition="out" filter="wipe(up)">
                                      <p:cBhvr>
                                        <p:cTn id="69" dur="2000"/>
                                        <p:tgtEl>
                                          <p:spTgt spid="147"/>
                                        </p:tgtEl>
                                      </p:cBhvr>
                                    </p:animEffect>
                                    <p:set>
                                      <p:cBhvr>
                                        <p:cTn id="70" dur="1" fill="hold">
                                          <p:stCondLst>
                                            <p:cond delay="1999"/>
                                          </p:stCondLst>
                                        </p:cTn>
                                        <p:tgtEl>
                                          <p:spTgt spid="147"/>
                                        </p:tgtEl>
                                        <p:attrNameLst>
                                          <p:attrName>style.visibility</p:attrName>
                                        </p:attrNameLst>
                                      </p:cBhvr>
                                      <p:to>
                                        <p:strVal val="hidden"/>
                                      </p:to>
                                    </p:set>
                                  </p:childTnLst>
                                </p:cTn>
                              </p:par>
                              <p:par>
                                <p:cTn id="71" presetID="22" presetClass="exit" presetSubtype="1" fill="hold" grpId="0" nodeType="withEffect">
                                  <p:stCondLst>
                                    <p:cond delay="0"/>
                                  </p:stCondLst>
                                  <p:childTnLst>
                                    <p:animEffect transition="out" filter="wipe(up)">
                                      <p:cBhvr>
                                        <p:cTn id="72" dur="500"/>
                                        <p:tgtEl>
                                          <p:spTgt spid="145"/>
                                        </p:tgtEl>
                                      </p:cBhvr>
                                    </p:animEffect>
                                    <p:set>
                                      <p:cBhvr>
                                        <p:cTn id="73" dur="1" fill="hold">
                                          <p:stCondLst>
                                            <p:cond delay="499"/>
                                          </p:stCondLst>
                                        </p:cTn>
                                        <p:tgtEl>
                                          <p:spTgt spid="145"/>
                                        </p:tgtEl>
                                        <p:attrNameLst>
                                          <p:attrName>style.visibility</p:attrName>
                                        </p:attrNameLst>
                                      </p:cBhvr>
                                      <p:to>
                                        <p:strVal val="hidden"/>
                                      </p:to>
                                    </p:set>
                                  </p:childTnLst>
                                </p:cTn>
                              </p:par>
                              <p:par>
                                <p:cTn id="74" presetID="22" presetClass="exit" presetSubtype="1" fill="hold" grpId="0" nodeType="withEffect">
                                  <p:stCondLst>
                                    <p:cond delay="0"/>
                                  </p:stCondLst>
                                  <p:childTnLst>
                                    <p:animEffect transition="out" filter="wipe(up)">
                                      <p:cBhvr>
                                        <p:cTn id="75" dur="500"/>
                                        <p:tgtEl>
                                          <p:spTgt spid="143"/>
                                        </p:tgtEl>
                                      </p:cBhvr>
                                    </p:animEffect>
                                    <p:set>
                                      <p:cBhvr>
                                        <p:cTn id="76" dur="1" fill="hold">
                                          <p:stCondLst>
                                            <p:cond delay="499"/>
                                          </p:stCondLst>
                                        </p:cTn>
                                        <p:tgtEl>
                                          <p:spTgt spid="1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37" grpId="0" animBg="1"/>
      <p:bldP spid="53" grpId="0" animBg="1"/>
      <p:bldP spid="71" grpId="0" animBg="1"/>
      <p:bldP spid="73" grpId="0" animBg="1"/>
      <p:bldP spid="75" grpId="0" animBg="1"/>
      <p:bldP spid="77" grpId="0" animBg="1"/>
      <p:bldP spid="80" grpId="0" animBg="1"/>
      <p:bldP spid="82" grpId="0" animBg="1"/>
      <p:bldP spid="84" grpId="0" animBg="1"/>
      <p:bldP spid="86" grpId="0" animBg="1"/>
      <p:bldP spid="89" grpId="0" animBg="1"/>
      <p:bldP spid="91" grpId="0" animBg="1"/>
      <p:bldP spid="93" grpId="0" animBg="1"/>
      <p:bldP spid="95" grpId="0" animBg="1"/>
      <p:bldP spid="134" grpId="0" animBg="1"/>
      <p:bldP spid="136" grpId="0" animBg="1"/>
      <p:bldP spid="138" grpId="0" animBg="1"/>
      <p:bldP spid="140" grpId="0" animBg="1"/>
      <p:bldP spid="143" grpId="0" animBg="1"/>
      <p:bldP spid="145" grpId="0" animBg="1"/>
      <p:bldP spid="147" grpId="0" animBg="1"/>
      <p:bldP spid="14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11048999" cy="2894012"/>
          </a:xfrm>
        </p:spPr>
        <p:txBody>
          <a:bodyPr/>
          <a:lstStyle/>
          <a:p>
            <a:pPr marL="0" indent="0">
              <a:buNone/>
            </a:pPr>
            <a:r>
              <a:rPr lang="en-US"/>
              <a:t>DBCC PDW_SHOWSPACEUSED</a:t>
            </a:r>
          </a:p>
          <a:p>
            <a:pPr marL="241300" lvl="1" indent="0">
              <a:buNone/>
            </a:pPr>
            <a:r>
              <a:rPr lang="en-US"/>
              <a:t>Not a programmatic interface</a:t>
            </a:r>
          </a:p>
          <a:p>
            <a:pPr marL="0" indent="0">
              <a:buNone/>
            </a:pPr>
            <a:r>
              <a:rPr lang="en-US"/>
              <a:t>DMV gives more detail and control</a:t>
            </a:r>
          </a:p>
          <a:p>
            <a:pPr marL="342900" lvl="1" indent="0">
              <a:buNone/>
            </a:pPr>
            <a:r>
              <a:rPr lang="en-US" err="1"/>
              <a:t>sys.dm_pdw_nodes_db_partition_stats</a:t>
            </a:r>
            <a:endParaRPr lang="en-US"/>
          </a:p>
          <a:p>
            <a:pPr marL="342900" lvl="1" indent="0">
              <a:buNone/>
            </a:pPr>
            <a:r>
              <a:rPr lang="en-US"/>
              <a:t>Refer to the view </a:t>
            </a:r>
            <a:r>
              <a:rPr lang="en-US" err="1"/>
              <a:t>dbo.vTableSizes</a:t>
            </a:r>
            <a:r>
              <a:rPr lang="en-US"/>
              <a:t> provided in docs (</a:t>
            </a:r>
            <a:r>
              <a:rPr lang="en-US">
                <a:hlinkClick r:id="rId3"/>
              </a:rPr>
              <a:t>Table Size Queries</a:t>
            </a:r>
            <a:r>
              <a:rPr lang="en-US"/>
              <a:t>)</a:t>
            </a:r>
          </a:p>
          <a:p>
            <a:pPr marL="342900" lvl="1" indent="0">
              <a:buNone/>
            </a:pPr>
            <a:endParaRPr lang="en-US"/>
          </a:p>
          <a:p>
            <a:endParaRPr lang="en-US"/>
          </a:p>
        </p:txBody>
      </p:sp>
      <p:sp>
        <p:nvSpPr>
          <p:cNvPr id="3" name="Title 2"/>
          <p:cNvSpPr>
            <a:spLocks noGrp="1"/>
          </p:cNvSpPr>
          <p:nvPr>
            <p:ph type="title"/>
          </p:nvPr>
        </p:nvSpPr>
        <p:spPr/>
        <p:txBody>
          <a:bodyPr/>
          <a:lstStyle/>
          <a:p>
            <a:r>
              <a:rPr lang="en-US"/>
              <a:t>Finding Skew</a:t>
            </a:r>
          </a:p>
        </p:txBody>
      </p:sp>
      <p:sp>
        <p:nvSpPr>
          <p:cNvPr id="5" name="TextBox 4"/>
          <p:cNvSpPr txBox="1"/>
          <p:nvPr/>
        </p:nvSpPr>
        <p:spPr>
          <a:xfrm>
            <a:off x="303742" y="4564062"/>
            <a:ext cx="10414001" cy="2026087"/>
          </a:xfrm>
          <a:prstGeom prst="rect">
            <a:avLst/>
          </a:prstGeom>
          <a:solidFill>
            <a:schemeClr val="bg2">
              <a:lumMod val="75000"/>
            </a:schemeClr>
          </a:solidFill>
        </p:spPr>
        <p:txBody>
          <a:bodyPr wrap="square" lIns="182880" tIns="146304" rIns="182880" bIns="146304" rtlCol="0">
            <a:spAutoFit/>
          </a:bodyPr>
          <a:lstStyle/>
          <a:p>
            <a:pPr marL="571500" lvl="2" indent="0">
              <a:buNone/>
            </a:pPr>
            <a:r>
              <a:rPr lang="en-US">
                <a:latin typeface="Consolas" panose="020B0609020204030204" pitchFamily="49" charset="0"/>
              </a:rPr>
              <a:t>select </a:t>
            </a:r>
            <a:r>
              <a:rPr lang="en-US" err="1">
                <a:latin typeface="Consolas" panose="020B0609020204030204" pitchFamily="49" charset="0"/>
              </a:rPr>
              <a:t>distribution_id,SUM</a:t>
            </a:r>
            <a:r>
              <a:rPr lang="en-US">
                <a:latin typeface="Consolas" panose="020B0609020204030204" pitchFamily="49" charset="0"/>
              </a:rPr>
              <a:t>(</a:t>
            </a:r>
            <a:r>
              <a:rPr lang="en-US" err="1">
                <a:latin typeface="Consolas" panose="020B0609020204030204" pitchFamily="49" charset="0"/>
              </a:rPr>
              <a:t>row_count</a:t>
            </a:r>
            <a:r>
              <a:rPr lang="en-US">
                <a:latin typeface="Consolas" panose="020B0609020204030204" pitchFamily="49" charset="0"/>
              </a:rPr>
              <a:t>) as </a:t>
            </a:r>
            <a:r>
              <a:rPr lang="en-US" err="1">
                <a:latin typeface="Consolas" panose="020B0609020204030204" pitchFamily="49" charset="0"/>
              </a:rPr>
              <a:t>total_distribution_row_count</a:t>
            </a:r>
            <a:endParaRPr lang="en-US">
              <a:latin typeface="Consolas" panose="020B0609020204030204" pitchFamily="49" charset="0"/>
            </a:endParaRPr>
          </a:p>
          <a:p>
            <a:pPr marL="571500" lvl="2" indent="0">
              <a:buNone/>
            </a:pPr>
            <a:r>
              <a:rPr lang="en-US">
                <a:latin typeface="Consolas" panose="020B0609020204030204" pitchFamily="49" charset="0"/>
              </a:rPr>
              <a:t>from </a:t>
            </a:r>
            <a:r>
              <a:rPr lang="en-US" err="1">
                <a:latin typeface="Consolas" panose="020B0609020204030204" pitchFamily="49" charset="0"/>
              </a:rPr>
              <a:t>dbo.vTableSizes</a:t>
            </a:r>
            <a:endParaRPr lang="en-US">
              <a:latin typeface="Consolas" panose="020B0609020204030204" pitchFamily="49" charset="0"/>
            </a:endParaRPr>
          </a:p>
          <a:p>
            <a:pPr marL="571500" lvl="2" indent="0">
              <a:buNone/>
            </a:pPr>
            <a:r>
              <a:rPr lang="en-US">
                <a:latin typeface="Consolas" panose="020B0609020204030204" pitchFamily="49" charset="0"/>
              </a:rPr>
              <a:t>where </a:t>
            </a:r>
            <a:r>
              <a:rPr lang="en-US" err="1">
                <a:latin typeface="Consolas" panose="020B0609020204030204" pitchFamily="49" charset="0"/>
              </a:rPr>
              <a:t>schema_name</a:t>
            </a:r>
            <a:r>
              <a:rPr lang="en-US">
                <a:latin typeface="Consolas" panose="020B0609020204030204" pitchFamily="49" charset="0"/>
              </a:rPr>
              <a:t> = ‘Fact’ and </a:t>
            </a:r>
            <a:r>
              <a:rPr lang="en-US" err="1">
                <a:latin typeface="Consolas" panose="020B0609020204030204" pitchFamily="49" charset="0"/>
              </a:rPr>
              <a:t>table_name</a:t>
            </a:r>
            <a:r>
              <a:rPr lang="en-US">
                <a:latin typeface="Consolas" panose="020B0609020204030204" pitchFamily="49" charset="0"/>
              </a:rPr>
              <a:t> = ‘Flights’</a:t>
            </a:r>
          </a:p>
          <a:p>
            <a:pPr marL="571500" lvl="2" indent="0">
              <a:buNone/>
            </a:pPr>
            <a:r>
              <a:rPr lang="en-US">
                <a:latin typeface="Consolas" panose="020B0609020204030204" pitchFamily="49" charset="0"/>
              </a:rPr>
              <a:t>group by </a:t>
            </a:r>
            <a:r>
              <a:rPr lang="en-US" err="1">
                <a:latin typeface="Consolas" panose="020B0609020204030204" pitchFamily="49" charset="0"/>
              </a:rPr>
              <a:t>distribution_id</a:t>
            </a:r>
            <a:endParaRPr lang="en-US">
              <a:latin typeface="Consolas" panose="020B0609020204030204" pitchFamily="49" charset="0"/>
            </a:endParaRPr>
          </a:p>
          <a:p>
            <a:pPr marL="571500" lvl="2" indent="0">
              <a:buNone/>
            </a:pPr>
            <a:r>
              <a:rPr lang="en-US">
                <a:latin typeface="Consolas" panose="020B0609020204030204" pitchFamily="49" charset="0"/>
              </a:rPr>
              <a:t>order by </a:t>
            </a:r>
            <a:r>
              <a:rPr lang="en-US" err="1">
                <a:latin typeface="Consolas" panose="020B0609020204030204" pitchFamily="49" charset="0"/>
              </a:rPr>
              <a:t>total_distribution_row_count</a:t>
            </a:r>
            <a:r>
              <a:rPr lang="en-US">
                <a:latin typeface="Consolas" panose="020B0609020204030204" pitchFamily="49" charset="0"/>
              </a:rPr>
              <a:t>;</a:t>
            </a:r>
          </a:p>
          <a:p>
            <a:pPr lvl="1"/>
            <a:endParaRPr lang="en-US"/>
          </a:p>
        </p:txBody>
      </p:sp>
    </p:spTree>
    <p:extLst>
      <p:ext uri="{BB962C8B-B14F-4D97-AF65-F5344CB8AC3E}">
        <p14:creationId xmlns:p14="http://schemas.microsoft.com/office/powerpoint/2010/main" val="35189928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3447098"/>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endParaRPr lang="en-US" dirty="0"/>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Index	</a:t>
            </a:r>
            <a:br>
              <a:rPr lang="en-GB" dirty="0"/>
            </a:br>
            <a:endParaRPr lang="en-US" dirty="0"/>
          </a:p>
        </p:txBody>
      </p:sp>
      <p:pic>
        <p:nvPicPr>
          <p:cNvPr id="11" name="Picture 10">
            <a:extLst>
              <a:ext uri="{FF2B5EF4-FFF2-40B4-BE49-F238E27FC236}">
                <a16:creationId xmlns:a16="http://schemas.microsoft.com/office/drawing/2014/main" id="{FC94B705-9C2D-4395-9D4C-2B5332526CC3}"/>
              </a:ext>
            </a:extLst>
          </p:cNvPr>
          <p:cNvPicPr>
            <a:picLocks noChangeAspect="1"/>
          </p:cNvPicPr>
          <p:nvPr/>
        </p:nvPicPr>
        <p:blipFill>
          <a:blip r:embed="rId3"/>
          <a:stretch>
            <a:fillRect/>
          </a:stretch>
        </p:blipFill>
        <p:spPr>
          <a:xfrm>
            <a:off x="1033385" y="1212849"/>
            <a:ext cx="10369704" cy="5457739"/>
          </a:xfrm>
          <a:prstGeom prst="rect">
            <a:avLst/>
          </a:prstGeom>
        </p:spPr>
      </p:pic>
    </p:spTree>
    <p:extLst>
      <p:ext uri="{BB962C8B-B14F-4D97-AF65-F5344CB8AC3E}">
        <p14:creationId xmlns:p14="http://schemas.microsoft.com/office/powerpoint/2010/main" val="13571636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Index (Row Store)	</a:t>
            </a:r>
            <a:br>
              <a:rPr lang="en-GB" dirty="0"/>
            </a:br>
            <a:endParaRPr lang="en-US" dirty="0"/>
          </a:p>
        </p:txBody>
      </p:sp>
      <p:pic>
        <p:nvPicPr>
          <p:cNvPr id="3" name="Picture 2">
            <a:extLst>
              <a:ext uri="{FF2B5EF4-FFF2-40B4-BE49-F238E27FC236}">
                <a16:creationId xmlns:a16="http://schemas.microsoft.com/office/drawing/2014/main" id="{6DC02C13-63C8-40E0-A178-E9DE61D335D5}"/>
              </a:ext>
            </a:extLst>
          </p:cNvPr>
          <p:cNvPicPr>
            <a:picLocks noChangeAspect="1"/>
          </p:cNvPicPr>
          <p:nvPr/>
        </p:nvPicPr>
        <p:blipFill>
          <a:blip r:embed="rId3"/>
          <a:stretch>
            <a:fillRect/>
          </a:stretch>
        </p:blipFill>
        <p:spPr>
          <a:xfrm>
            <a:off x="3736147" y="1071124"/>
            <a:ext cx="4964181" cy="5748589"/>
          </a:xfrm>
          <a:prstGeom prst="rect">
            <a:avLst/>
          </a:prstGeom>
        </p:spPr>
      </p:pic>
    </p:spTree>
    <p:extLst>
      <p:ext uri="{BB962C8B-B14F-4D97-AF65-F5344CB8AC3E}">
        <p14:creationId xmlns:p14="http://schemas.microsoft.com/office/powerpoint/2010/main" val="39315659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Heap (No Index)</a:t>
            </a:r>
            <a:endParaRPr lang="en-US" dirty="0"/>
          </a:p>
        </p:txBody>
      </p:sp>
      <p:pic>
        <p:nvPicPr>
          <p:cNvPr id="1026" name="Picture 2" descr="id &#10;index_id = O &#10;header &#10;first_iam_page &#10;IAM &#10;header &#10;header ">
            <a:extLst>
              <a:ext uri="{FF2B5EF4-FFF2-40B4-BE49-F238E27FC236}">
                <a16:creationId xmlns:a16="http://schemas.microsoft.com/office/drawing/2014/main" id="{F0BB4A84-F693-47E2-971D-D430296BF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546" y="1206715"/>
            <a:ext cx="6925383" cy="5319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563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Objectives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051" y="1744662"/>
            <a:ext cx="12115800" cy="2206758"/>
          </a:xfrm>
        </p:spPr>
        <p:txBody>
          <a:bodyPr/>
          <a:lstStyle/>
          <a:p>
            <a:pPr marL="457200" lvl="0" indent="-457200" fontAlgn="ctr">
              <a:buFont typeface="Arial" panose="020B0604020202020204" pitchFamily="34" charset="0"/>
              <a:buChar char="•"/>
            </a:pPr>
            <a:r>
              <a:rPr lang="en-US" sz="2800" dirty="0"/>
              <a:t>Level set our understanding of some key concepts</a:t>
            </a:r>
          </a:p>
          <a:p>
            <a:pPr marL="800034" lvl="1" indent="-457200" fontAlgn="ctr">
              <a:buFont typeface="Arial" panose="020B0604020202020204" pitchFamily="34" charset="0"/>
              <a:buChar char="•"/>
            </a:pPr>
            <a:r>
              <a:rPr lang="en-US" dirty="0"/>
              <a:t>Physical Architecture*</a:t>
            </a:r>
          </a:p>
          <a:p>
            <a:pPr marL="800034" lvl="1" indent="-457200" fontAlgn="ctr">
              <a:buFont typeface="Arial" panose="020B0604020202020204" pitchFamily="34" charset="0"/>
              <a:buChar char="•"/>
            </a:pPr>
            <a:r>
              <a:rPr lang="en-US" dirty="0"/>
              <a:t>Data Distribution</a:t>
            </a:r>
          </a:p>
          <a:p>
            <a:pPr marL="800034" lvl="1" indent="-457200" fontAlgn="ctr">
              <a:buFont typeface="Arial" panose="020B0604020202020204" pitchFamily="34" charset="0"/>
              <a:buChar char="•"/>
            </a:pPr>
            <a:r>
              <a:rPr lang="en-US" dirty="0"/>
              <a:t>Data Indexing</a:t>
            </a:r>
          </a:p>
          <a:p>
            <a:pPr marL="800034" lvl="1" indent="-457200" fontAlgn="ctr">
              <a:buFont typeface="Arial" panose="020B0604020202020204" pitchFamily="34" charset="0"/>
              <a:buChar char="•"/>
            </a:pPr>
            <a:r>
              <a:rPr lang="en-US" dirty="0"/>
              <a:t>Concurrency*</a:t>
            </a:r>
          </a:p>
        </p:txBody>
      </p:sp>
    </p:spTree>
    <p:extLst>
      <p:ext uri="{BB962C8B-B14F-4D97-AF65-F5344CB8AC3E}">
        <p14:creationId xmlns:p14="http://schemas.microsoft.com/office/powerpoint/2010/main" val="16447850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Scale out = Distributed tables</a:t>
            </a:r>
            <a:br>
              <a:rPr lang="en-GB"/>
            </a:br>
            <a:endParaRPr lang="en-US"/>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COLUMN STORE</a:t>
            </a:r>
          </a:p>
        </p:txBody>
      </p:sp>
    </p:spTree>
    <p:extLst>
      <p:ext uri="{BB962C8B-B14F-4D97-AF65-F5344CB8AC3E}">
        <p14:creationId xmlns:p14="http://schemas.microsoft.com/office/powerpoint/2010/main" val="412868883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F92B1155-5D6C-471D-8D58-688EB9045393}"/>
              </a:ext>
            </a:extLst>
          </p:cNvPr>
          <p:cNvSpPr txBox="1">
            <a:spLocks/>
          </p:cNvSpPr>
          <p:nvPr/>
        </p:nvSpPr>
        <p:spPr>
          <a:xfrm>
            <a:off x="238003" y="389723"/>
            <a:ext cx="11887031" cy="9175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tx1"/>
                </a:solidFill>
              </a:rPr>
              <a:t>WHAT does </a:t>
            </a:r>
            <a:r>
              <a:rPr lang="en-US" err="1">
                <a:solidFill>
                  <a:schemeClr val="tx1"/>
                </a:solidFill>
              </a:rPr>
              <a:t>PolyBase</a:t>
            </a:r>
            <a:r>
              <a:rPr lang="en-US">
                <a:solidFill>
                  <a:schemeClr val="tx1"/>
                </a:solidFill>
              </a:rPr>
              <a:t> do?</a:t>
            </a:r>
          </a:p>
        </p:txBody>
      </p:sp>
      <p:sp>
        <p:nvSpPr>
          <p:cNvPr id="41" name="Rectangle 40">
            <a:extLst>
              <a:ext uri="{FF2B5EF4-FFF2-40B4-BE49-F238E27FC236}">
                <a16:creationId xmlns:a16="http://schemas.microsoft.com/office/drawing/2014/main" id="{40BF6F9B-30C5-4190-822C-4B29379A17FE}"/>
              </a:ext>
            </a:extLst>
          </p:cNvPr>
          <p:cNvSpPr/>
          <p:nvPr/>
        </p:nvSpPr>
        <p:spPr bwMode="auto">
          <a:xfrm>
            <a:off x="2003585" y="1430835"/>
            <a:ext cx="2751141" cy="192544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a:solidFill>
                  <a:schemeClr val="tx1">
                    <a:lumMod val="75000"/>
                  </a:schemeClr>
                </a:solidFill>
                <a:ea typeface="Segoe UI" pitchFamily="34" charset="0"/>
                <a:cs typeface="Segoe UI" pitchFamily="34" charset="0"/>
              </a:rPr>
              <a:t>Load Data</a:t>
            </a:r>
          </a:p>
          <a:p>
            <a:pPr defTabSz="951063" fontAlgn="base">
              <a:spcBef>
                <a:spcPct val="0"/>
              </a:spcBef>
              <a:spcAft>
                <a:spcPct val="0"/>
              </a:spcAft>
            </a:pPr>
            <a:endParaRPr lang="en-US" i="1">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a:solidFill>
                  <a:schemeClr val="tx1">
                    <a:lumMod val="75000"/>
                  </a:schemeClr>
                </a:solidFill>
                <a:ea typeface="Segoe UI" pitchFamily="34" charset="0"/>
                <a:cs typeface="Segoe UI" pitchFamily="34" charset="0"/>
              </a:rPr>
              <a:t>Use external tables as an ETL tool to cleanse data before loading</a:t>
            </a:r>
          </a:p>
        </p:txBody>
      </p:sp>
      <p:sp>
        <p:nvSpPr>
          <p:cNvPr id="42" name="Rectangle 41">
            <a:extLst>
              <a:ext uri="{FF2B5EF4-FFF2-40B4-BE49-F238E27FC236}">
                <a16:creationId xmlns:a16="http://schemas.microsoft.com/office/drawing/2014/main" id="{2D307B0B-B461-42DB-9DC3-364649B835D1}"/>
              </a:ext>
            </a:extLst>
          </p:cNvPr>
          <p:cNvSpPr/>
          <p:nvPr/>
        </p:nvSpPr>
        <p:spPr bwMode="auto">
          <a:xfrm>
            <a:off x="7910553" y="1436943"/>
            <a:ext cx="2751141" cy="1925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a:gradFill>
                  <a:gsLst>
                    <a:gs pos="0">
                      <a:srgbClr val="FFFFFF"/>
                    </a:gs>
                    <a:gs pos="100000">
                      <a:srgbClr val="FFFFFF"/>
                    </a:gs>
                  </a:gsLst>
                  <a:lin ang="5400000" scaled="0"/>
                </a:gradFill>
                <a:ea typeface="Segoe UI" pitchFamily="34" charset="0"/>
                <a:cs typeface="Segoe UI" pitchFamily="34" charset="0"/>
              </a:rPr>
              <a:t>Interactively Query</a:t>
            </a:r>
            <a:endParaRPr lang="en-US">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Analyze relational and non-relational data together</a:t>
            </a:r>
          </a:p>
          <a:p>
            <a:pPr defTabSz="95106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28B0A4D3-A006-4612-9A95-A8E5E34D8C8B}"/>
              </a:ext>
            </a:extLst>
          </p:cNvPr>
          <p:cNvSpPr/>
          <p:nvPr/>
        </p:nvSpPr>
        <p:spPr bwMode="auto">
          <a:xfrm>
            <a:off x="4957068" y="1441157"/>
            <a:ext cx="2751141" cy="192544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a:solidFill>
                  <a:schemeClr val="tx1">
                    <a:lumMod val="75000"/>
                  </a:schemeClr>
                </a:solidFill>
                <a:ea typeface="Segoe UI" pitchFamily="34" charset="0"/>
                <a:cs typeface="Segoe UI" pitchFamily="34" charset="0"/>
              </a:rPr>
              <a:t>Age-out Data</a:t>
            </a:r>
            <a:endParaRPr lang="en-US">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a:solidFill>
                  <a:schemeClr val="tx1">
                    <a:lumMod val="75000"/>
                  </a:schemeClr>
                </a:solidFill>
                <a:ea typeface="Segoe UI" pitchFamily="34" charset="0"/>
                <a:cs typeface="Segoe UI" pitchFamily="34" charset="0"/>
              </a:rPr>
              <a:t>Age data to HDFS or Azure Storage as ‘cold’ but query-able.</a:t>
            </a:r>
          </a:p>
          <a:p>
            <a:pPr defTabSz="951063" fontAlgn="base">
              <a:spcBef>
                <a:spcPct val="0"/>
              </a:spcBef>
              <a:spcAft>
                <a:spcPct val="0"/>
              </a:spcAft>
            </a:pPr>
            <a:endParaRPr lang="en-US">
              <a:solidFill>
                <a:schemeClr val="tx1">
                  <a:lumMod val="75000"/>
                </a:schemeClr>
              </a:soli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399BEBFE-BCED-4B18-9A3D-8A8D3500CE56}"/>
              </a:ext>
            </a:extLst>
          </p:cNvPr>
          <p:cNvGrpSpPr/>
          <p:nvPr/>
        </p:nvGrpSpPr>
        <p:grpSpPr>
          <a:xfrm>
            <a:off x="4947395" y="4373170"/>
            <a:ext cx="2751141" cy="2268237"/>
            <a:chOff x="609964" y="2056607"/>
            <a:chExt cx="2697480" cy="2452875"/>
          </a:xfrm>
        </p:grpSpPr>
        <p:sp>
          <p:nvSpPr>
            <p:cNvPr id="45" name="Rectangle 44">
              <a:extLst>
                <a:ext uri="{FF2B5EF4-FFF2-40B4-BE49-F238E27FC236}">
                  <a16:creationId xmlns:a16="http://schemas.microsoft.com/office/drawing/2014/main" id="{92A59F4F-A606-4FCF-9E0B-FFFE64E6D8E4}"/>
                </a:ext>
              </a:extLst>
            </p:cNvPr>
            <p:cNvSpPr/>
            <p:nvPr/>
          </p:nvSpPr>
          <p:spPr bwMode="auto">
            <a:xfrm>
              <a:off x="609964" y="2056607"/>
              <a:ext cx="2697480" cy="2452875"/>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a:solidFill>
                    <a:schemeClr val="tx1">
                      <a:lumMod val="75000"/>
                    </a:schemeClr>
                  </a:solidFill>
                  <a:ea typeface="Segoe UI" pitchFamily="34" charset="0"/>
                  <a:cs typeface="Segoe UI" pitchFamily="34" charset="0"/>
                </a:rPr>
                <a:t>Reads/Writes Hadoop file formats</a:t>
              </a:r>
            </a:p>
            <a:p>
              <a:pPr defTabSz="951063" fontAlgn="base">
                <a:spcBef>
                  <a:spcPct val="0"/>
                </a:spcBef>
                <a:spcAft>
                  <a:spcPct val="0"/>
                </a:spcAft>
              </a:pPr>
              <a:endParaRPr lang="en-US">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a:solidFill>
                    <a:schemeClr val="tx1">
                      <a:lumMod val="75000"/>
                    </a:schemeClr>
                  </a:solidFill>
                  <a:ea typeface="Segoe UI" pitchFamily="34" charset="0"/>
                  <a:cs typeface="Segoe UI" pitchFamily="34" charset="0"/>
                </a:rPr>
                <a:t>Text, CSV, RCFILE, ORC, Parquet, Avro, etc. </a:t>
              </a:r>
            </a:p>
            <a:p>
              <a:pPr defTabSz="951063" fontAlgn="base">
                <a:lnSpc>
                  <a:spcPct val="90000"/>
                </a:lnSpc>
                <a:spcBef>
                  <a:spcPct val="0"/>
                </a:spcBef>
                <a:spcAft>
                  <a:spcPct val="0"/>
                </a:spcAft>
              </a:pPr>
              <a:endParaRPr lang="en-US">
                <a:solidFill>
                  <a:schemeClr val="tx1">
                    <a:lumMod val="75000"/>
                  </a:schemeClr>
                </a:solidFill>
                <a:ea typeface="Segoe UI" pitchFamily="34" charset="0"/>
                <a:cs typeface="Segoe UI" pitchFamily="34" charset="0"/>
              </a:endParaRPr>
            </a:p>
          </p:txBody>
        </p:sp>
        <p:sp>
          <p:nvSpPr>
            <p:cNvPr id="46" name="Freeform 7">
              <a:extLst>
                <a:ext uri="{FF2B5EF4-FFF2-40B4-BE49-F238E27FC236}">
                  <a16:creationId xmlns:a16="http://schemas.microsoft.com/office/drawing/2014/main" id="{632D5297-2FBD-46D6-A89F-4C925CBAF1D0}"/>
                </a:ext>
              </a:extLst>
            </p:cNvPr>
            <p:cNvSpPr>
              <a:spLocks noChangeAspect="1" noEditPoints="1"/>
            </p:cNvSpPr>
            <p:nvPr/>
          </p:nvSpPr>
          <p:spPr bwMode="black">
            <a:xfrm>
              <a:off x="1632367" y="2939088"/>
              <a:ext cx="721033" cy="63474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solidFill>
                <a:schemeClr val="tx1"/>
              </a:solid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000000"/>
                </a:solidFill>
              </a:endParaRPr>
            </a:p>
          </p:txBody>
        </p:sp>
      </p:grpSp>
      <p:grpSp>
        <p:nvGrpSpPr>
          <p:cNvPr id="47" name="Group 46">
            <a:extLst>
              <a:ext uri="{FF2B5EF4-FFF2-40B4-BE49-F238E27FC236}">
                <a16:creationId xmlns:a16="http://schemas.microsoft.com/office/drawing/2014/main" id="{E5FB9707-E2B0-4AAB-AAEF-1491F2D906BB}"/>
              </a:ext>
            </a:extLst>
          </p:cNvPr>
          <p:cNvGrpSpPr/>
          <p:nvPr/>
        </p:nvGrpSpPr>
        <p:grpSpPr>
          <a:xfrm>
            <a:off x="7798230" y="4373170"/>
            <a:ext cx="2751141" cy="2268237"/>
            <a:chOff x="3352921" y="2056607"/>
            <a:chExt cx="2697480" cy="2452875"/>
          </a:xfrm>
        </p:grpSpPr>
        <p:sp>
          <p:nvSpPr>
            <p:cNvPr id="48" name="Rectangle 47">
              <a:extLst>
                <a:ext uri="{FF2B5EF4-FFF2-40B4-BE49-F238E27FC236}">
                  <a16:creationId xmlns:a16="http://schemas.microsoft.com/office/drawing/2014/main" id="{82745C1D-DAF3-4BB5-909A-BFD973EF0B62}"/>
                </a:ext>
              </a:extLst>
            </p:cNvPr>
            <p:cNvSpPr/>
            <p:nvPr/>
          </p:nvSpPr>
          <p:spPr bwMode="auto">
            <a:xfrm>
              <a:off x="3352921" y="2056607"/>
              <a:ext cx="2697480" cy="24528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Parallelizes Data Transfers</a:t>
              </a:r>
            </a:p>
            <a:p>
              <a:pPr defTabSz="95106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i="1">
                <a:gradFill>
                  <a:gsLst>
                    <a:gs pos="0">
                      <a:srgbClr val="FFFFFF"/>
                    </a:gs>
                    <a:gs pos="100000">
                      <a:srgbClr val="FFFFFF"/>
                    </a:gs>
                  </a:gsLst>
                  <a:lin ang="5400000" scaled="0"/>
                </a:gradFill>
                <a:ea typeface="Segoe UI" pitchFamily="34" charset="0"/>
                <a:cs typeface="Segoe UI" pitchFamily="34" charset="0"/>
              </a:endParaRPr>
            </a:p>
            <a:p>
              <a:pPr algn="ctr" defTabSz="951063"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Direct loads to service compute nodes</a:t>
              </a:r>
            </a:p>
            <a:p>
              <a:pPr defTabSz="95106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EA114B-4655-4C9B-90AC-10798D26AC11}"/>
                </a:ext>
              </a:extLst>
            </p:cNvPr>
            <p:cNvGrpSpPr/>
            <p:nvPr/>
          </p:nvGrpSpPr>
          <p:grpSpPr>
            <a:xfrm>
              <a:off x="4255925" y="2990461"/>
              <a:ext cx="882871" cy="541502"/>
              <a:chOff x="4240728" y="3016764"/>
              <a:chExt cx="826053" cy="423949"/>
            </a:xfrm>
          </p:grpSpPr>
          <p:sp>
            <p:nvSpPr>
              <p:cNvPr id="50" name="Freeform 11">
                <a:extLst>
                  <a:ext uri="{FF2B5EF4-FFF2-40B4-BE49-F238E27FC236}">
                    <a16:creationId xmlns:a16="http://schemas.microsoft.com/office/drawing/2014/main" id="{B09C9FB2-3F94-4012-976F-F58331126FDC}"/>
                  </a:ext>
                </a:extLst>
              </p:cNvPr>
              <p:cNvSpPr>
                <a:spLocks noChangeAspect="1" noEditPoints="1"/>
              </p:cNvSpPr>
              <p:nvPr/>
            </p:nvSpPr>
            <p:spPr bwMode="black">
              <a:xfrm rot="5400000">
                <a:off x="4564697" y="2692795"/>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000000"/>
                  </a:solidFill>
                </a:endParaRPr>
              </a:p>
            </p:txBody>
          </p:sp>
          <p:sp>
            <p:nvSpPr>
              <p:cNvPr id="51" name="Freeform 12">
                <a:extLst>
                  <a:ext uri="{FF2B5EF4-FFF2-40B4-BE49-F238E27FC236}">
                    <a16:creationId xmlns:a16="http://schemas.microsoft.com/office/drawing/2014/main" id="{FA385865-FEFA-4880-A7E6-307F4A9D07FB}"/>
                  </a:ext>
                </a:extLst>
              </p:cNvPr>
              <p:cNvSpPr>
                <a:spLocks noChangeAspect="1" noEditPoints="1"/>
              </p:cNvSpPr>
              <p:nvPr/>
            </p:nvSpPr>
            <p:spPr bwMode="black">
              <a:xfrm rot="5400000">
                <a:off x="4564697" y="2938629"/>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000000"/>
                  </a:solidFill>
                </a:endParaRPr>
              </a:p>
            </p:txBody>
          </p:sp>
        </p:grpSp>
      </p:grpSp>
      <p:grpSp>
        <p:nvGrpSpPr>
          <p:cNvPr id="52" name="Group 51">
            <a:extLst>
              <a:ext uri="{FF2B5EF4-FFF2-40B4-BE49-F238E27FC236}">
                <a16:creationId xmlns:a16="http://schemas.microsoft.com/office/drawing/2014/main" id="{85C7B2F0-B461-4C36-BFBE-097BB2D11B4D}"/>
              </a:ext>
            </a:extLst>
          </p:cNvPr>
          <p:cNvGrpSpPr/>
          <p:nvPr/>
        </p:nvGrpSpPr>
        <p:grpSpPr>
          <a:xfrm>
            <a:off x="2096561" y="4372663"/>
            <a:ext cx="2751141" cy="2268237"/>
            <a:chOff x="6095878" y="2056607"/>
            <a:chExt cx="2697480" cy="2452875"/>
          </a:xfrm>
          <a:solidFill>
            <a:schemeClr val="bg2">
              <a:lumMod val="60000"/>
              <a:lumOff val="40000"/>
            </a:schemeClr>
          </a:solidFill>
        </p:grpSpPr>
        <p:sp>
          <p:nvSpPr>
            <p:cNvPr id="53" name="Rectangle 52">
              <a:extLst>
                <a:ext uri="{FF2B5EF4-FFF2-40B4-BE49-F238E27FC236}">
                  <a16:creationId xmlns:a16="http://schemas.microsoft.com/office/drawing/2014/main" id="{080A33D8-5C25-4509-91AD-010DDBAA2529}"/>
                </a:ext>
              </a:extLst>
            </p:cNvPr>
            <p:cNvSpPr/>
            <p:nvPr/>
          </p:nvSpPr>
          <p:spPr bwMode="auto">
            <a:xfrm>
              <a:off x="6095878" y="2056607"/>
              <a:ext cx="2697480" cy="24528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a:solidFill>
                    <a:schemeClr val="tx1">
                      <a:lumMod val="75000"/>
                    </a:schemeClr>
                  </a:solidFill>
                  <a:ea typeface="Segoe UI" pitchFamily="34" charset="0"/>
                  <a:cs typeface="Segoe UI" pitchFamily="34" charset="0"/>
                </a:rPr>
                <a:t>Imposes structure on semi-structured data</a:t>
              </a:r>
            </a:p>
            <a:p>
              <a:pPr defTabSz="951063" fontAlgn="base">
                <a:spcBef>
                  <a:spcPct val="0"/>
                </a:spcBef>
                <a:spcAft>
                  <a:spcPct val="0"/>
                </a:spcAft>
              </a:pPr>
              <a:endParaRPr lang="en-US">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a:solidFill>
                    <a:schemeClr val="tx1">
                      <a:lumMod val="75000"/>
                    </a:schemeClr>
                  </a:solidFill>
                  <a:ea typeface="Segoe UI" pitchFamily="34" charset="0"/>
                  <a:cs typeface="Segoe UI" pitchFamily="34" charset="0"/>
                </a:rPr>
                <a:t>Define external tables over data</a:t>
              </a:r>
            </a:p>
          </p:txBody>
        </p:sp>
        <p:sp>
          <p:nvSpPr>
            <p:cNvPr id="54" name="Freeform 15">
              <a:extLst>
                <a:ext uri="{FF2B5EF4-FFF2-40B4-BE49-F238E27FC236}">
                  <a16:creationId xmlns:a16="http://schemas.microsoft.com/office/drawing/2014/main" id="{9FC12E5A-AF80-40DA-AAE3-538FDE0B1E0B}"/>
                </a:ext>
              </a:extLst>
            </p:cNvPr>
            <p:cNvSpPr>
              <a:spLocks noChangeAspect="1" noEditPoints="1"/>
            </p:cNvSpPr>
            <p:nvPr/>
          </p:nvSpPr>
          <p:spPr bwMode="black">
            <a:xfrm>
              <a:off x="7118279" y="2939088"/>
              <a:ext cx="627993" cy="62799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
        <p:nvSpPr>
          <p:cNvPr id="55" name="Title 1">
            <a:extLst>
              <a:ext uri="{FF2B5EF4-FFF2-40B4-BE49-F238E27FC236}">
                <a16:creationId xmlns:a16="http://schemas.microsoft.com/office/drawing/2014/main" id="{FFC1E0E5-2AD6-448C-9628-CCDFA4CB78BC}"/>
              </a:ext>
            </a:extLst>
          </p:cNvPr>
          <p:cNvSpPr txBox="1">
            <a:spLocks/>
          </p:cNvSpPr>
          <p:nvPr/>
        </p:nvSpPr>
        <p:spPr>
          <a:xfrm>
            <a:off x="238003" y="3396268"/>
            <a:ext cx="11887879" cy="917562"/>
          </a:xfrm>
          <a:prstGeom prst="rect">
            <a:avLst/>
          </a:prstGeom>
        </p:spPr>
        <p:txBody>
          <a:bodyPr vert="horz" wrap="square" lIns="146302" tIns="91439" rIns="146302" bIns="91439" rtlCol="0" anchor="t">
            <a:noAutofit/>
          </a:bodyPr>
          <a:lst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tx1"/>
                </a:solidFill>
              </a:rPr>
              <a:t>HOW</a:t>
            </a:r>
            <a:r>
              <a:rPr lang="en-US" b="1">
                <a:solidFill>
                  <a:schemeClr val="tx1"/>
                </a:solidFill>
              </a:rPr>
              <a:t> </a:t>
            </a:r>
            <a:r>
              <a:rPr lang="en-US">
                <a:solidFill>
                  <a:schemeClr val="tx1"/>
                </a:solidFill>
              </a:rPr>
              <a:t>does it do it?</a:t>
            </a:r>
          </a:p>
        </p:txBody>
      </p:sp>
    </p:spTree>
    <p:extLst>
      <p:ext uri="{BB962C8B-B14F-4D97-AF65-F5344CB8AC3E}">
        <p14:creationId xmlns:p14="http://schemas.microsoft.com/office/powerpoint/2010/main" val="163520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2179058"/>
          </a:xfrm>
        </p:spPr>
        <p:txBody>
          <a:bodyPr/>
          <a:lstStyle/>
          <a:p>
            <a:r>
              <a:rPr lang="en-US" dirty="0"/>
              <a:t>Concurrency, Concurrency Slots and Resource Classes</a:t>
            </a:r>
          </a:p>
        </p:txBody>
      </p:sp>
    </p:spTree>
    <p:extLst>
      <p:ext uri="{BB962C8B-B14F-4D97-AF65-F5344CB8AC3E}">
        <p14:creationId xmlns:p14="http://schemas.microsoft.com/office/powerpoint/2010/main" val="28178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4968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24CE5-2E6E-4F61-8F0F-C51CA5D4F594}"/>
              </a:ext>
            </a:extLst>
          </p:cNvPr>
          <p:cNvSpPr>
            <a:spLocks noGrp="1"/>
          </p:cNvSpPr>
          <p:nvPr>
            <p:ph type="title"/>
          </p:nvPr>
        </p:nvSpPr>
        <p:spPr/>
        <p:txBody>
          <a:bodyPr/>
          <a:lstStyle/>
          <a:p>
            <a:r>
              <a:rPr lang="en-US"/>
              <a:t>Importance of concurrency</a:t>
            </a:r>
          </a:p>
        </p:txBody>
      </p:sp>
      <p:sp>
        <p:nvSpPr>
          <p:cNvPr id="5" name="Content Placeholder 4">
            <a:extLst>
              <a:ext uri="{FF2B5EF4-FFF2-40B4-BE49-F238E27FC236}">
                <a16:creationId xmlns:a16="http://schemas.microsoft.com/office/drawing/2014/main" id="{75C2FDBD-508B-4A62-B4C1-2C08D9F7E8FE}"/>
              </a:ext>
            </a:extLst>
          </p:cNvPr>
          <p:cNvSpPr>
            <a:spLocks noGrp="1"/>
          </p:cNvSpPr>
          <p:nvPr>
            <p:ph idx="1"/>
          </p:nvPr>
        </p:nvSpPr>
        <p:spPr>
          <a:xfrm>
            <a:off x="280989" y="1236995"/>
            <a:ext cx="12123841" cy="3264597"/>
          </a:xfrm>
        </p:spPr>
        <p:txBody>
          <a:bodyPr/>
          <a:lstStyle/>
          <a:p>
            <a:pPr marL="0" indent="0">
              <a:buNone/>
            </a:pPr>
            <a:r>
              <a:rPr lang="en-US"/>
              <a:t>Parallel queries = more throughput (even on large, scale-out DWs)</a:t>
            </a:r>
          </a:p>
          <a:p>
            <a:pPr marL="0" indent="0">
              <a:buNone/>
            </a:pPr>
            <a:r>
              <a:rPr lang="en-US"/>
              <a:t>Mixed workloads (transform, load, export, query)</a:t>
            </a:r>
          </a:p>
          <a:p>
            <a:pPr marL="0" indent="0">
              <a:buNone/>
            </a:pPr>
            <a:r>
              <a:rPr lang="en-US"/>
              <a:t>A single query is not guaranteed to consume all resources </a:t>
            </a:r>
          </a:p>
        </p:txBody>
      </p:sp>
      <p:grpSp>
        <p:nvGrpSpPr>
          <p:cNvPr id="6" name="Group 5">
            <a:extLst>
              <a:ext uri="{FF2B5EF4-FFF2-40B4-BE49-F238E27FC236}">
                <a16:creationId xmlns:a16="http://schemas.microsoft.com/office/drawing/2014/main" id="{45CA94DC-C774-428B-BDD2-B2FB44E156FA}"/>
              </a:ext>
            </a:extLst>
          </p:cNvPr>
          <p:cNvGrpSpPr/>
          <p:nvPr/>
        </p:nvGrpSpPr>
        <p:grpSpPr>
          <a:xfrm>
            <a:off x="2002197" y="3784281"/>
            <a:ext cx="2955865" cy="2701449"/>
            <a:chOff x="1951037" y="3784322"/>
            <a:chExt cx="2956284" cy="2701832"/>
          </a:xfrm>
        </p:grpSpPr>
        <p:sp>
          <p:nvSpPr>
            <p:cNvPr id="7" name="Rectangle 6">
              <a:extLst>
                <a:ext uri="{FF2B5EF4-FFF2-40B4-BE49-F238E27FC236}">
                  <a16:creationId xmlns:a16="http://schemas.microsoft.com/office/drawing/2014/main" id="{70D900A4-FB35-4440-8E42-20FCB6D0C0BD}"/>
                </a:ext>
              </a:extLst>
            </p:cNvPr>
            <p:cNvSpPr/>
            <p:nvPr/>
          </p:nvSpPr>
          <p:spPr bwMode="auto">
            <a:xfrm>
              <a:off x="3532094" y="4657354"/>
              <a:ext cx="13716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8FD350C-0AF2-482E-AE55-8B24F9C0DF8C}"/>
                </a:ext>
              </a:extLst>
            </p:cNvPr>
            <p:cNvSpPr/>
            <p:nvPr/>
          </p:nvSpPr>
          <p:spPr bwMode="auto">
            <a:xfrm>
              <a:off x="3517433" y="4657354"/>
              <a:ext cx="1371600"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8E388ED-6C9E-4A7D-878D-BD345DBB1B4D}"/>
                </a:ext>
              </a:extLst>
            </p:cNvPr>
            <p:cNvSpPr/>
            <p:nvPr/>
          </p:nvSpPr>
          <p:spPr bwMode="auto">
            <a:xfrm>
              <a:off x="3517433" y="4657354"/>
              <a:ext cx="1389888" cy="914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Single gear">
              <a:extLst>
                <a:ext uri="{FF2B5EF4-FFF2-40B4-BE49-F238E27FC236}">
                  <a16:creationId xmlns:a16="http://schemas.microsoft.com/office/drawing/2014/main" id="{8328F120-DD76-4E5E-A52A-D3A014318D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033" y="5571754"/>
              <a:ext cx="914400" cy="914400"/>
            </a:xfrm>
            <a:prstGeom prst="rect">
              <a:avLst/>
            </a:prstGeom>
          </p:spPr>
        </p:pic>
        <p:pic>
          <p:nvPicPr>
            <p:cNvPr id="11" name="Picture 10">
              <a:extLst>
                <a:ext uri="{FF2B5EF4-FFF2-40B4-BE49-F238E27FC236}">
                  <a16:creationId xmlns:a16="http://schemas.microsoft.com/office/drawing/2014/main" id="{BEF3E77D-6E05-4198-B93C-9B523F442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321" y="3784322"/>
              <a:ext cx="795824" cy="795824"/>
            </a:xfrm>
            <a:prstGeom prst="rect">
              <a:avLst/>
            </a:prstGeom>
          </p:spPr>
        </p:pic>
        <p:cxnSp>
          <p:nvCxnSpPr>
            <p:cNvPr id="12" name="Straight Connector 11">
              <a:extLst>
                <a:ext uri="{FF2B5EF4-FFF2-40B4-BE49-F238E27FC236}">
                  <a16:creationId xmlns:a16="http://schemas.microsoft.com/office/drawing/2014/main" id="{81557274-8BC8-4452-977E-A62CA4F610D0}"/>
                </a:ext>
              </a:extLst>
            </p:cNvPr>
            <p:cNvCxnSpPr>
              <a:cxnSpLocks/>
            </p:cNvCxnSpPr>
            <p:nvPr/>
          </p:nvCxnSpPr>
          <p:spPr>
            <a:xfrm>
              <a:off x="2755433" y="5588281"/>
              <a:ext cx="640080"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Graphic 12" descr="User">
              <a:extLst>
                <a:ext uri="{FF2B5EF4-FFF2-40B4-BE49-F238E27FC236}">
                  <a16:creationId xmlns:a16="http://schemas.microsoft.com/office/drawing/2014/main" id="{6F3A8DEA-474B-4C14-9484-49AD42297F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1037" y="5114554"/>
              <a:ext cx="914400" cy="914400"/>
            </a:xfrm>
            <a:prstGeom prst="rect">
              <a:avLst/>
            </a:prstGeom>
          </p:spPr>
        </p:pic>
      </p:grpSp>
      <p:pic>
        <p:nvPicPr>
          <p:cNvPr id="14" name="Graphic 13" descr="Children">
            <a:extLst>
              <a:ext uri="{FF2B5EF4-FFF2-40B4-BE49-F238E27FC236}">
                <a16:creationId xmlns:a16="http://schemas.microsoft.com/office/drawing/2014/main" id="{00553582-EC3E-4A77-9246-4BA44C5800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4437030"/>
            <a:ext cx="914270" cy="914270"/>
          </a:xfrm>
          <a:prstGeom prst="rect">
            <a:avLst/>
          </a:prstGeom>
        </p:spPr>
      </p:pic>
      <p:sp>
        <p:nvSpPr>
          <p:cNvPr id="15" name="Rectangle 14">
            <a:extLst>
              <a:ext uri="{FF2B5EF4-FFF2-40B4-BE49-F238E27FC236}">
                <a16:creationId xmlns:a16="http://schemas.microsoft.com/office/drawing/2014/main" id="{627D7DEE-E4BD-4F4E-AA72-331C7969F85C}"/>
              </a:ext>
            </a:extLst>
          </p:cNvPr>
          <p:cNvSpPr/>
          <p:nvPr/>
        </p:nvSpPr>
        <p:spPr bwMode="auto">
          <a:xfrm>
            <a:off x="9138348" y="4665598"/>
            <a:ext cx="1371405" cy="1828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9C37958-0DA3-42E2-A8A0-C5CD7F8DD3DB}"/>
              </a:ext>
            </a:extLst>
          </p:cNvPr>
          <p:cNvSpPr/>
          <p:nvPr/>
        </p:nvSpPr>
        <p:spPr bwMode="auto">
          <a:xfrm>
            <a:off x="9123689" y="4669650"/>
            <a:ext cx="1371405" cy="18285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66D816C9-1E72-475E-A9E4-75E689AA0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1535" y="3792690"/>
            <a:ext cx="795711" cy="795711"/>
          </a:xfrm>
          <a:prstGeom prst="rect">
            <a:avLst/>
          </a:prstGeom>
        </p:spPr>
      </p:pic>
      <p:pic>
        <p:nvPicPr>
          <p:cNvPr id="18" name="Graphic 17" descr="Children">
            <a:extLst>
              <a:ext uri="{FF2B5EF4-FFF2-40B4-BE49-F238E27FC236}">
                <a16:creationId xmlns:a16="http://schemas.microsoft.com/office/drawing/2014/main" id="{98AA12B7-D13B-4743-AE2F-0768C6017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5110779"/>
            <a:ext cx="914270" cy="914270"/>
          </a:xfrm>
          <a:prstGeom prst="rect">
            <a:avLst/>
          </a:prstGeom>
        </p:spPr>
      </p:pic>
      <p:pic>
        <p:nvPicPr>
          <p:cNvPr id="19" name="Graphic 18" descr="Children">
            <a:extLst>
              <a:ext uri="{FF2B5EF4-FFF2-40B4-BE49-F238E27FC236}">
                <a16:creationId xmlns:a16="http://schemas.microsoft.com/office/drawing/2014/main" id="{32B26213-A2A1-4AC9-9A8A-19F773026A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4097" y="5784528"/>
            <a:ext cx="914270" cy="914270"/>
          </a:xfrm>
          <a:prstGeom prst="rect">
            <a:avLst/>
          </a:prstGeom>
        </p:spPr>
      </p:pic>
      <p:cxnSp>
        <p:nvCxnSpPr>
          <p:cNvPr id="20" name="Straight Connector 19">
            <a:extLst>
              <a:ext uri="{FF2B5EF4-FFF2-40B4-BE49-F238E27FC236}">
                <a16:creationId xmlns:a16="http://schemas.microsoft.com/office/drawing/2014/main" id="{41A03CB9-C9CA-4D34-A88E-E794BFCF740C}"/>
              </a:ext>
            </a:extLst>
          </p:cNvPr>
          <p:cNvCxnSpPr>
            <a:cxnSpLocks/>
          </p:cNvCxnSpPr>
          <p:nvPr/>
        </p:nvCxnSpPr>
        <p:spPr>
          <a:xfrm>
            <a:off x="8345979" y="4741787"/>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9CC097-149E-49FC-BEF4-789BF5120EF5}"/>
              </a:ext>
            </a:extLst>
          </p:cNvPr>
          <p:cNvCxnSpPr>
            <a:cxnSpLocks/>
          </p:cNvCxnSpPr>
          <p:nvPr/>
        </p:nvCxnSpPr>
        <p:spPr>
          <a:xfrm>
            <a:off x="8345979" y="4894165"/>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900D821-38ED-409A-9443-43E3C7D80703}"/>
              </a:ext>
            </a:extLst>
          </p:cNvPr>
          <p:cNvCxnSpPr>
            <a:cxnSpLocks/>
          </p:cNvCxnSpPr>
          <p:nvPr/>
        </p:nvCxnSpPr>
        <p:spPr>
          <a:xfrm>
            <a:off x="8345979" y="5046543"/>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D1C659-4A4A-4CE1-BB79-98FBEDB1367E}"/>
              </a:ext>
            </a:extLst>
          </p:cNvPr>
          <p:cNvCxnSpPr>
            <a:cxnSpLocks/>
          </p:cNvCxnSpPr>
          <p:nvPr/>
        </p:nvCxnSpPr>
        <p:spPr>
          <a:xfrm>
            <a:off x="8345979" y="5198921"/>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E7003D-161A-4BF5-99C7-BA15414B888F}"/>
              </a:ext>
            </a:extLst>
          </p:cNvPr>
          <p:cNvCxnSpPr>
            <a:cxnSpLocks/>
          </p:cNvCxnSpPr>
          <p:nvPr/>
        </p:nvCxnSpPr>
        <p:spPr>
          <a:xfrm>
            <a:off x="8345979" y="5351300"/>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03D3C0C-7539-4BC6-B15A-0A86A4A70318}"/>
              </a:ext>
            </a:extLst>
          </p:cNvPr>
          <p:cNvCxnSpPr>
            <a:cxnSpLocks/>
          </p:cNvCxnSpPr>
          <p:nvPr/>
        </p:nvCxnSpPr>
        <p:spPr>
          <a:xfrm>
            <a:off x="8345979" y="5503678"/>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4418A1-49A4-42CC-91B9-AD9FDEC2C6F1}"/>
              </a:ext>
            </a:extLst>
          </p:cNvPr>
          <p:cNvCxnSpPr>
            <a:cxnSpLocks/>
          </p:cNvCxnSpPr>
          <p:nvPr/>
        </p:nvCxnSpPr>
        <p:spPr>
          <a:xfrm>
            <a:off x="8345979" y="5656057"/>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73A03A4-D74B-4DDA-8B4E-19F532B6090A}"/>
              </a:ext>
            </a:extLst>
          </p:cNvPr>
          <p:cNvCxnSpPr>
            <a:cxnSpLocks/>
          </p:cNvCxnSpPr>
          <p:nvPr/>
        </p:nvCxnSpPr>
        <p:spPr>
          <a:xfrm>
            <a:off x="8345979" y="5808435"/>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57155F-1CDC-4971-AAE7-C48CAF6D6826}"/>
              </a:ext>
            </a:extLst>
          </p:cNvPr>
          <p:cNvCxnSpPr>
            <a:cxnSpLocks/>
          </p:cNvCxnSpPr>
          <p:nvPr/>
        </p:nvCxnSpPr>
        <p:spPr>
          <a:xfrm>
            <a:off x="8345979" y="5960814"/>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20CDC64-B659-4341-90CC-17A993955DD7}"/>
              </a:ext>
            </a:extLst>
          </p:cNvPr>
          <p:cNvCxnSpPr>
            <a:cxnSpLocks/>
          </p:cNvCxnSpPr>
          <p:nvPr/>
        </p:nvCxnSpPr>
        <p:spPr>
          <a:xfrm>
            <a:off x="8345979" y="6113192"/>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3C8A6E-280B-424D-89DF-0371D91B7B50}"/>
              </a:ext>
            </a:extLst>
          </p:cNvPr>
          <p:cNvCxnSpPr>
            <a:cxnSpLocks/>
          </p:cNvCxnSpPr>
          <p:nvPr/>
        </p:nvCxnSpPr>
        <p:spPr>
          <a:xfrm>
            <a:off x="8345979" y="6265570"/>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649F93-6376-45B4-91AD-7B183AEAC0E6}"/>
              </a:ext>
            </a:extLst>
          </p:cNvPr>
          <p:cNvCxnSpPr>
            <a:cxnSpLocks/>
          </p:cNvCxnSpPr>
          <p:nvPr/>
        </p:nvCxnSpPr>
        <p:spPr>
          <a:xfrm>
            <a:off x="8345979" y="6417948"/>
            <a:ext cx="639989"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F535340-4F2E-4B27-A5C8-71F1847B983E}"/>
              </a:ext>
            </a:extLst>
          </p:cNvPr>
          <p:cNvGrpSpPr/>
          <p:nvPr/>
        </p:nvGrpSpPr>
        <p:grpSpPr>
          <a:xfrm>
            <a:off x="9011604" y="4623010"/>
            <a:ext cx="1599973" cy="1921820"/>
            <a:chOff x="9037637" y="4623170"/>
            <a:chExt cx="1600200" cy="1922092"/>
          </a:xfrm>
        </p:grpSpPr>
        <p:pic>
          <p:nvPicPr>
            <p:cNvPr id="33" name="Graphic 32" descr="Gears">
              <a:extLst>
                <a:ext uri="{FF2B5EF4-FFF2-40B4-BE49-F238E27FC236}">
                  <a16:creationId xmlns:a16="http://schemas.microsoft.com/office/drawing/2014/main" id="{444F718B-8EFB-4FF6-B5E2-72EF267B57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80537" y="5131081"/>
              <a:ext cx="914400" cy="914400"/>
            </a:xfrm>
            <a:prstGeom prst="rect">
              <a:avLst/>
            </a:prstGeom>
          </p:spPr>
        </p:pic>
        <p:pic>
          <p:nvPicPr>
            <p:cNvPr id="34" name="Graphic 33" descr="Gears">
              <a:extLst>
                <a:ext uri="{FF2B5EF4-FFF2-40B4-BE49-F238E27FC236}">
                  <a16:creationId xmlns:a16="http://schemas.microsoft.com/office/drawing/2014/main" id="{48199A6D-81FA-4EA3-9207-27FA30D4AC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7637" y="4623170"/>
              <a:ext cx="914400" cy="914400"/>
            </a:xfrm>
            <a:prstGeom prst="rect">
              <a:avLst/>
            </a:prstGeom>
          </p:spPr>
        </p:pic>
        <p:pic>
          <p:nvPicPr>
            <p:cNvPr id="35" name="Graphic 34" descr="Gears">
              <a:extLst>
                <a:ext uri="{FF2B5EF4-FFF2-40B4-BE49-F238E27FC236}">
                  <a16:creationId xmlns:a16="http://schemas.microsoft.com/office/drawing/2014/main" id="{ECD8F499-3346-4764-8CA0-9D68C478E4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23437" y="5630862"/>
              <a:ext cx="914400" cy="914400"/>
            </a:xfrm>
            <a:prstGeom prst="rect">
              <a:avLst/>
            </a:prstGeom>
          </p:spPr>
        </p:pic>
      </p:grpSp>
    </p:spTree>
    <p:extLst>
      <p:ext uri="{BB962C8B-B14F-4D97-AF65-F5344CB8AC3E}">
        <p14:creationId xmlns:p14="http://schemas.microsoft.com/office/powerpoint/2010/main" val="2398728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extLst/>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extLst/>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algn="ctr" defTabSz="932597"/>
            <a:r>
              <a:rPr lang="en-US" sz="1836">
                <a:solidFill>
                  <a:prstClr val="black"/>
                </a:solidFill>
                <a:latin typeface="Calibri" panose="020F0502020204030204"/>
              </a:rPr>
              <a:t>Total system </a:t>
            </a:r>
          </a:p>
          <a:p>
            <a:pPr algn="ctr" defTabSz="932597"/>
            <a:r>
              <a:rPr lang="en-US" sz="1836">
                <a:solidFill>
                  <a:prstClr val="black"/>
                </a:solidFill>
                <a:latin typeface="Calibri" panose="020F0502020204030204"/>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algn="ctr" defTabSz="932597"/>
            <a:r>
              <a:rPr lang="en-US" sz="1836">
                <a:solidFill>
                  <a:prstClr val="black"/>
                </a:solidFill>
                <a:latin typeface="Calibri" panose="020F0502020204030204"/>
              </a:rPr>
              <a:t>Concurrency Slots</a:t>
            </a:r>
          </a:p>
          <a:p>
            <a:pPr algn="ctr" defTabSz="932597"/>
            <a:r>
              <a:rPr lang="en-US" sz="1836">
                <a:solidFill>
                  <a:prstClr val="black"/>
                </a:solidFill>
                <a:latin typeface="Calibri" panose="020F0502020204030204"/>
              </a:rPr>
              <a:t>20 per DW500c: 250MB/slot</a:t>
            </a:r>
          </a:p>
          <a:p>
            <a:pPr algn="ctr" defTabSz="932597"/>
            <a:r>
              <a:rPr lang="en-US" sz="1836">
                <a:solidFill>
                  <a:prstClr val="black"/>
                </a:solidFill>
                <a:latin typeface="Calibri" panose="020F0502020204030204"/>
              </a:rPr>
              <a:t>4 per DW100: 100MB/slot</a:t>
            </a:r>
          </a:p>
        </p:txBody>
      </p:sp>
    </p:spTree>
    <p:extLst>
      <p:ext uri="{BB962C8B-B14F-4D97-AF65-F5344CB8AC3E}">
        <p14:creationId xmlns:p14="http://schemas.microsoft.com/office/powerpoint/2010/main" val="2800116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extLst/>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918108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Consume Slots</a:t>
            </a:r>
            <a:endParaRPr lang="en-GB" sz="4351"/>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51"/>
              <a:t>Increase memory</a:t>
            </a:r>
          </a:p>
          <a:p>
            <a:pPr algn="ctr"/>
            <a:r>
              <a:rPr lang="en-US" sz="4351"/>
              <a:t>Isolate resources</a:t>
            </a:r>
            <a:endParaRPr lang="en-GB" sz="4351"/>
          </a:p>
        </p:txBody>
      </p:sp>
    </p:spTree>
    <p:extLst>
      <p:ext uri="{BB962C8B-B14F-4D97-AF65-F5344CB8AC3E}">
        <p14:creationId xmlns:p14="http://schemas.microsoft.com/office/powerpoint/2010/main" val="96868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Changes in Data Warehouse space</a:t>
            </a:r>
            <a:br>
              <a:rPr lang="en-GB"/>
            </a:br>
            <a:endParaRPr lang="en-US"/>
          </a:p>
        </p:txBody>
      </p:sp>
      <p:sp>
        <p:nvSpPr>
          <p:cNvPr id="2" name="Text Placeholder 1"/>
          <p:cNvSpPr>
            <a:spLocks noGrp="1"/>
          </p:cNvSpPr>
          <p:nvPr>
            <p:ph type="body" sz="quarter" idx="10"/>
          </p:nvPr>
        </p:nvSpPr>
        <p:spPr>
          <a:xfrm>
            <a:off x="275481" y="1212850"/>
            <a:ext cx="11885514" cy="2769989"/>
          </a:xfrm>
        </p:spPr>
        <p:txBody>
          <a:bodyPr/>
          <a:lstStyle/>
          <a:p>
            <a:r>
              <a:rPr lang="en-GB"/>
              <a:t>Integration with unstructured data</a:t>
            </a:r>
          </a:p>
          <a:p>
            <a:r>
              <a:rPr lang="en-GB"/>
              <a:t>Drive to the cloud</a:t>
            </a:r>
          </a:p>
          <a:p>
            <a:r>
              <a:rPr lang="en-GB"/>
              <a:t>Hardware renewal</a:t>
            </a:r>
          </a:p>
          <a:p>
            <a:r>
              <a:rPr lang="en-GB"/>
              <a:t>Support costs</a:t>
            </a:r>
          </a:p>
        </p:txBody>
      </p:sp>
      <p:grpSp>
        <p:nvGrpSpPr>
          <p:cNvPr id="49" name="Group 48"/>
          <p:cNvGrpSpPr>
            <a:grpSpLocks noChangeAspect="1"/>
          </p:cNvGrpSpPr>
          <p:nvPr/>
        </p:nvGrpSpPr>
        <p:grpSpPr>
          <a:xfrm>
            <a:off x="8120481" y="2192434"/>
            <a:ext cx="2904574" cy="2818552"/>
            <a:chOff x="7961114" y="2149640"/>
            <a:chExt cx="2847880" cy="2763537"/>
          </a:xfrm>
        </p:grpSpPr>
        <p:grpSp>
          <p:nvGrpSpPr>
            <p:cNvPr id="10" name="Group 9"/>
            <p:cNvGrpSpPr/>
            <p:nvPr/>
          </p:nvGrpSpPr>
          <p:grpSpPr>
            <a:xfrm>
              <a:off x="9583553" y="3290523"/>
              <a:ext cx="1225441" cy="1622654"/>
              <a:chOff x="5933635" y="4575515"/>
              <a:chExt cx="304757" cy="403541"/>
            </a:xfrm>
          </p:grpSpPr>
          <p:grpSp>
            <p:nvGrpSpPr>
              <p:cNvPr id="11" name="Group 10"/>
              <p:cNvGrpSpPr>
                <a:grpSpLocks noChangeAspect="1"/>
              </p:cNvGrpSpPr>
              <p:nvPr/>
            </p:nvGrpSpPr>
            <p:grpSpPr>
              <a:xfrm>
                <a:off x="5933635" y="4575515"/>
                <a:ext cx="304757" cy="403541"/>
                <a:chOff x="784223" y="4300538"/>
                <a:chExt cx="460378" cy="609600"/>
              </a:xfrm>
            </p:grpSpPr>
            <p:sp>
              <p:nvSpPr>
                <p:cNvPr id="1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grpSp>
          <p:sp>
            <p:nvSpPr>
              <p:cNvPr id="12" name="Rectangle 11"/>
              <p:cNvSpPr/>
              <p:nvPr/>
            </p:nvSpPr>
            <p:spPr>
              <a:xfrm>
                <a:off x="5998859" y="4729347"/>
                <a:ext cx="175711" cy="124922"/>
              </a:xfrm>
              <a:prstGeom prst="rect">
                <a:avLst/>
              </a:prstGeom>
            </p:spPr>
            <p:txBody>
              <a:bodyPr wrap="none" lIns="0" tIns="0" rIns="0" bIns="0" anchor="ctr">
                <a:spAutoFit/>
              </a:bodyPr>
              <a:lstStyle/>
              <a:p>
                <a:r>
                  <a:rPr lang="en-US" sz="3264" b="1" spc="-51">
                    <a:solidFill>
                      <a:prstClr val="white"/>
                    </a:solidFill>
                  </a:rPr>
                  <a:t>SQL</a:t>
                </a:r>
                <a:endParaRPr lang="en-US" sz="4080" b="1" spc="-51">
                  <a:solidFill>
                    <a:prstClr val="white"/>
                  </a:solidFill>
                </a:endParaRPr>
              </a:p>
            </p:txBody>
          </p:sp>
        </p:grpSp>
        <p:sp>
          <p:nvSpPr>
            <p:cNvPr id="48" name="Freeform: Shape 47"/>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8621630" y="3025541"/>
              <a:ext cx="294478" cy="295175"/>
              <a:chOff x="8642442" y="3025541"/>
              <a:chExt cx="294478" cy="295175"/>
            </a:xfrm>
          </p:grpSpPr>
          <p:sp>
            <p:nvSpPr>
              <p:cNvPr id="23" name="Rectangle 2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Triangle 2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426775" y="3393792"/>
              <a:ext cx="294478" cy="295175"/>
              <a:chOff x="8642442" y="3025541"/>
              <a:chExt cx="294478" cy="295175"/>
            </a:xfrm>
          </p:grpSpPr>
          <p:sp>
            <p:nvSpPr>
              <p:cNvPr id="29" name="Rectangle 2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Triangle 3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816486" y="3393792"/>
              <a:ext cx="294478" cy="295175"/>
              <a:chOff x="8642442" y="3025541"/>
              <a:chExt cx="294478" cy="295175"/>
            </a:xfrm>
          </p:grpSpPr>
          <p:sp>
            <p:nvSpPr>
              <p:cNvPr id="33" name="Rectangle 3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4" name="Right Triangle 3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5" name="Right Triangle 3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p:cNvGrpSpPr/>
            <p:nvPr/>
          </p:nvGrpSpPr>
          <p:grpSpPr>
            <a:xfrm>
              <a:off x="8426775" y="3766437"/>
              <a:ext cx="294478" cy="295175"/>
              <a:chOff x="8642442" y="3025541"/>
              <a:chExt cx="294478" cy="295175"/>
            </a:xfrm>
          </p:grpSpPr>
          <p:sp>
            <p:nvSpPr>
              <p:cNvPr id="37" name="Rectangle 3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8" name="Right Triangle 3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9" name="Right Triangle 3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p:cNvGrpSpPr/>
            <p:nvPr/>
          </p:nvGrpSpPr>
          <p:grpSpPr>
            <a:xfrm>
              <a:off x="9206198" y="3766437"/>
              <a:ext cx="294478" cy="295175"/>
              <a:chOff x="8642442" y="3025541"/>
              <a:chExt cx="294478" cy="295175"/>
            </a:xfrm>
          </p:grpSpPr>
          <p:sp>
            <p:nvSpPr>
              <p:cNvPr id="41" name="Rectangle 4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2" name="Right Triangle 4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Triangle 4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p:cNvGrpSpPr/>
            <p:nvPr/>
          </p:nvGrpSpPr>
          <p:grpSpPr>
            <a:xfrm>
              <a:off x="8816486" y="3766436"/>
              <a:ext cx="294478" cy="295175"/>
              <a:chOff x="8642442" y="3025541"/>
              <a:chExt cx="294478" cy="295175"/>
            </a:xfrm>
          </p:grpSpPr>
          <p:sp>
            <p:nvSpPr>
              <p:cNvPr id="45" name="Rectangle 4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6" name="Right Triangle 4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7" name="Right Triangle 4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54760787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599"/>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340780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a:t>Dynamic Resource Class Example at DW3000c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nvPr>
        </p:nvGraphicFramePr>
        <p:xfrm>
          <a:off x="1463357" y="3471862"/>
          <a:ext cx="9509760" cy="185420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a:t>Resource Class</a:t>
                      </a:r>
                    </a:p>
                  </a:txBody>
                  <a:tcPr/>
                </a:tc>
                <a:tc>
                  <a:txBody>
                    <a:bodyPr/>
                    <a:lstStyle/>
                    <a:p>
                      <a:r>
                        <a:rPr lang="en-US"/>
                        <a:t>Concurrency Slots</a:t>
                      </a:r>
                    </a:p>
                  </a:txBody>
                  <a:tcPr/>
                </a:tc>
                <a:tc>
                  <a:txBody>
                    <a:bodyPr/>
                    <a:lstStyle/>
                    <a:p>
                      <a:r>
                        <a:rPr lang="en-US"/>
                        <a:t>Query Memory, GB</a:t>
                      </a:r>
                    </a:p>
                  </a:txBody>
                  <a:tcPr/>
                </a:tc>
                <a:tc>
                  <a:txBody>
                    <a:bodyPr/>
                    <a:lstStyle/>
                    <a:p>
                      <a:r>
                        <a:rPr lang="en-US"/>
                        <a:t>Concurrency</a:t>
                      </a:r>
                    </a:p>
                  </a:txBody>
                  <a:tcPr/>
                </a:tc>
                <a:extLst>
                  <a:ext uri="{0D108BD9-81ED-4DB2-BD59-A6C34878D82A}">
                    <a16:rowId xmlns:a16="http://schemas.microsoft.com/office/drawing/2014/main" val="1757137572"/>
                  </a:ext>
                </a:extLst>
              </a:tr>
              <a:tr h="370840">
                <a:tc>
                  <a:txBody>
                    <a:bodyPr/>
                    <a:lstStyle/>
                    <a:p>
                      <a:r>
                        <a:rPr lang="en-US" err="1"/>
                        <a:t>SmallRc</a:t>
                      </a:r>
                      <a:endParaRPr lang="en-US"/>
                    </a:p>
                  </a:txBody>
                  <a:tcPr/>
                </a:tc>
                <a:tc>
                  <a:txBody>
                    <a:bodyPr/>
                    <a:lstStyle/>
                    <a:p>
                      <a:r>
                        <a:rPr lang="en-US"/>
                        <a:t>3</a:t>
                      </a:r>
                    </a:p>
                  </a:txBody>
                  <a:tcPr/>
                </a:tc>
                <a:tc>
                  <a:txBody>
                    <a:bodyPr/>
                    <a:lstStyle/>
                    <a:p>
                      <a:r>
                        <a:rPr lang="en-US"/>
                        <a:t>45</a:t>
                      </a:r>
                    </a:p>
                  </a:txBody>
                  <a:tcPr/>
                </a:tc>
                <a:tc>
                  <a:txBody>
                    <a:bodyPr/>
                    <a:lstStyle/>
                    <a:p>
                      <a:r>
                        <a:rPr lang="en-US"/>
                        <a:t>32</a:t>
                      </a:r>
                    </a:p>
                  </a:txBody>
                  <a:tcPr/>
                </a:tc>
                <a:extLst>
                  <a:ext uri="{0D108BD9-81ED-4DB2-BD59-A6C34878D82A}">
                    <a16:rowId xmlns:a16="http://schemas.microsoft.com/office/drawing/2014/main" val="2243859183"/>
                  </a:ext>
                </a:extLst>
              </a:tr>
              <a:tr h="370840">
                <a:tc>
                  <a:txBody>
                    <a:bodyPr/>
                    <a:lstStyle/>
                    <a:p>
                      <a:r>
                        <a:rPr lang="en-US" err="1"/>
                        <a:t>MediumRc</a:t>
                      </a:r>
                      <a:endParaRPr lang="en-US"/>
                    </a:p>
                  </a:txBody>
                  <a:tcPr/>
                </a:tc>
                <a:tc>
                  <a:txBody>
                    <a:bodyPr/>
                    <a:lstStyle/>
                    <a:p>
                      <a:r>
                        <a:rPr lang="en-US"/>
                        <a:t>12</a:t>
                      </a:r>
                    </a:p>
                  </a:txBody>
                  <a:tcPr/>
                </a:tc>
                <a:tc>
                  <a:txBody>
                    <a:bodyPr/>
                    <a:lstStyle/>
                    <a:p>
                      <a:r>
                        <a:rPr lang="en-US"/>
                        <a:t>180</a:t>
                      </a:r>
                    </a:p>
                  </a:txBody>
                  <a:tcPr/>
                </a:tc>
                <a:tc>
                  <a:txBody>
                    <a:bodyPr/>
                    <a:lstStyle/>
                    <a:p>
                      <a:r>
                        <a:rPr lang="en-US"/>
                        <a:t>10</a:t>
                      </a:r>
                    </a:p>
                  </a:txBody>
                  <a:tcPr/>
                </a:tc>
                <a:extLst>
                  <a:ext uri="{0D108BD9-81ED-4DB2-BD59-A6C34878D82A}">
                    <a16:rowId xmlns:a16="http://schemas.microsoft.com/office/drawing/2014/main" val="762413858"/>
                  </a:ext>
                </a:extLst>
              </a:tr>
              <a:tr h="370840">
                <a:tc>
                  <a:txBody>
                    <a:bodyPr/>
                    <a:lstStyle/>
                    <a:p>
                      <a:r>
                        <a:rPr lang="en-US" err="1"/>
                        <a:t>LargeRc</a:t>
                      </a:r>
                      <a:endParaRPr lang="en-US"/>
                    </a:p>
                  </a:txBody>
                  <a:tcPr/>
                </a:tc>
                <a:tc>
                  <a:txBody>
                    <a:bodyPr/>
                    <a:lstStyle/>
                    <a:p>
                      <a:r>
                        <a:rPr lang="en-US"/>
                        <a:t>26</a:t>
                      </a:r>
                    </a:p>
                  </a:txBody>
                  <a:tcPr/>
                </a:tc>
                <a:tc>
                  <a:txBody>
                    <a:bodyPr/>
                    <a:lstStyle/>
                    <a:p>
                      <a:r>
                        <a:rPr lang="en-US"/>
                        <a:t>390</a:t>
                      </a:r>
                    </a:p>
                  </a:txBody>
                  <a:tcPr/>
                </a:tc>
                <a:tc>
                  <a:txBody>
                    <a:bodyPr/>
                    <a:lstStyle/>
                    <a:p>
                      <a:r>
                        <a:rPr lang="en-US"/>
                        <a:t>4</a:t>
                      </a:r>
                    </a:p>
                  </a:txBody>
                  <a:tcPr/>
                </a:tc>
                <a:extLst>
                  <a:ext uri="{0D108BD9-81ED-4DB2-BD59-A6C34878D82A}">
                    <a16:rowId xmlns:a16="http://schemas.microsoft.com/office/drawing/2014/main" val="2174717682"/>
                  </a:ext>
                </a:extLst>
              </a:tr>
              <a:tr h="370840">
                <a:tc>
                  <a:txBody>
                    <a:bodyPr/>
                    <a:lstStyle/>
                    <a:p>
                      <a:r>
                        <a:rPr lang="en-US" err="1"/>
                        <a:t>XLargeRc</a:t>
                      </a:r>
                      <a:endParaRPr lang="en-US"/>
                    </a:p>
                  </a:txBody>
                  <a:tcPr/>
                </a:tc>
                <a:tc>
                  <a:txBody>
                    <a:bodyPr/>
                    <a:lstStyle/>
                    <a:p>
                      <a:r>
                        <a:rPr lang="en-US"/>
                        <a:t>84</a:t>
                      </a:r>
                    </a:p>
                  </a:txBody>
                  <a:tcPr/>
                </a:tc>
                <a:tc>
                  <a:txBody>
                    <a:bodyPr/>
                    <a:lstStyle/>
                    <a:p>
                      <a:r>
                        <a:rPr lang="en-US"/>
                        <a:t>1,260</a:t>
                      </a:r>
                    </a:p>
                  </a:txBody>
                  <a:tcPr/>
                </a:tc>
                <a:tc>
                  <a:txBody>
                    <a:bodyPr/>
                    <a:lstStyle/>
                    <a:p>
                      <a:r>
                        <a:rPr lang="en-US"/>
                        <a:t>1</a:t>
                      </a:r>
                    </a:p>
                  </a:txBody>
                  <a:tcPr/>
                </a:tc>
                <a:extLst>
                  <a:ext uri="{0D108BD9-81ED-4DB2-BD59-A6C34878D82A}">
                    <a16:rowId xmlns:a16="http://schemas.microsoft.com/office/drawing/2014/main" val="1482258521"/>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nvPr>
        </p:nvGraphicFramePr>
        <p:xfrm>
          <a:off x="3840797" y="1477962"/>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a:t>System </a:t>
                      </a:r>
                    </a:p>
                  </a:txBody>
                  <a:tcPr/>
                </a:tc>
                <a:tc>
                  <a:txBody>
                    <a:bodyPr/>
                    <a:lstStyle/>
                    <a:p>
                      <a:r>
                        <a:rPr lang="en-US"/>
                        <a:t>Concurrency Slots</a:t>
                      </a:r>
                    </a:p>
                  </a:txBody>
                  <a:tcPr/>
                </a:tc>
                <a:extLst>
                  <a:ext uri="{0D108BD9-81ED-4DB2-BD59-A6C34878D82A}">
                    <a16:rowId xmlns:a16="http://schemas.microsoft.com/office/drawing/2014/main" val="1757137572"/>
                  </a:ext>
                </a:extLst>
              </a:tr>
              <a:tr h="370840">
                <a:tc>
                  <a:txBody>
                    <a:bodyPr/>
                    <a:lstStyle/>
                    <a:p>
                      <a:r>
                        <a:rPr lang="en-US"/>
                        <a:t>Concurrency Slots</a:t>
                      </a:r>
                    </a:p>
                  </a:txBody>
                  <a:tcPr/>
                </a:tc>
                <a:tc>
                  <a:txBody>
                    <a:bodyPr/>
                    <a:lstStyle/>
                    <a:p>
                      <a:r>
                        <a:rPr lang="en-US"/>
                        <a:t>120</a:t>
                      </a:r>
                    </a:p>
                  </a:txBody>
                  <a:tcPr/>
                </a:tc>
                <a:extLst>
                  <a:ext uri="{0D108BD9-81ED-4DB2-BD59-A6C34878D82A}">
                    <a16:rowId xmlns:a16="http://schemas.microsoft.com/office/drawing/2014/main" val="2243859183"/>
                  </a:ext>
                </a:extLst>
              </a:tr>
              <a:tr h="370840">
                <a:tc>
                  <a:txBody>
                    <a:bodyPr/>
                    <a:lstStyle/>
                    <a:p>
                      <a:r>
                        <a:rPr lang="en-US"/>
                        <a:t>Query Memory, GB</a:t>
                      </a:r>
                    </a:p>
                  </a:txBody>
                  <a:tcPr/>
                </a:tc>
                <a:tc>
                  <a:txBody>
                    <a:bodyPr/>
                    <a:lstStyle/>
                    <a:p>
                      <a:r>
                        <a:rPr lang="en-US"/>
                        <a:t>1,800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121315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a:t>Dynamic Resource Class Example at DW6000c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nvPr>
        </p:nvGraphicFramePr>
        <p:xfrm>
          <a:off x="1463357" y="3471862"/>
          <a:ext cx="9509760" cy="185420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a:t>Resource Class</a:t>
                      </a:r>
                    </a:p>
                  </a:txBody>
                  <a:tcPr/>
                </a:tc>
                <a:tc>
                  <a:txBody>
                    <a:bodyPr/>
                    <a:lstStyle/>
                    <a:p>
                      <a:r>
                        <a:rPr lang="en-US"/>
                        <a:t>Concurrency Slots</a:t>
                      </a:r>
                    </a:p>
                  </a:txBody>
                  <a:tcPr/>
                </a:tc>
                <a:tc>
                  <a:txBody>
                    <a:bodyPr/>
                    <a:lstStyle/>
                    <a:p>
                      <a:r>
                        <a:rPr lang="en-US"/>
                        <a:t>Query Memory, GB</a:t>
                      </a:r>
                    </a:p>
                  </a:txBody>
                  <a:tcPr/>
                </a:tc>
                <a:tc>
                  <a:txBody>
                    <a:bodyPr/>
                    <a:lstStyle/>
                    <a:p>
                      <a:r>
                        <a:rPr lang="en-US"/>
                        <a:t>Concurrency</a:t>
                      </a:r>
                    </a:p>
                  </a:txBody>
                  <a:tcPr/>
                </a:tc>
                <a:extLst>
                  <a:ext uri="{0D108BD9-81ED-4DB2-BD59-A6C34878D82A}">
                    <a16:rowId xmlns:a16="http://schemas.microsoft.com/office/drawing/2014/main" val="1757137572"/>
                  </a:ext>
                </a:extLst>
              </a:tr>
              <a:tr h="370840">
                <a:tc>
                  <a:txBody>
                    <a:bodyPr/>
                    <a:lstStyle/>
                    <a:p>
                      <a:r>
                        <a:rPr lang="en-US" err="1"/>
                        <a:t>SmallRc</a:t>
                      </a:r>
                      <a:endParaRPr lang="en-US"/>
                    </a:p>
                  </a:txBody>
                  <a:tcPr/>
                </a:tc>
                <a:tc>
                  <a:txBody>
                    <a:bodyPr/>
                    <a:lstStyle/>
                    <a:p>
                      <a:r>
                        <a:rPr lang="en-US"/>
                        <a:t>7</a:t>
                      </a:r>
                    </a:p>
                  </a:txBody>
                  <a:tcPr/>
                </a:tc>
                <a:tc>
                  <a:txBody>
                    <a:bodyPr/>
                    <a:lstStyle/>
                    <a:p>
                      <a:r>
                        <a:rPr lang="en-US"/>
                        <a:t>105</a:t>
                      </a:r>
                    </a:p>
                  </a:txBody>
                  <a:tcPr/>
                </a:tc>
                <a:tc>
                  <a:txBody>
                    <a:bodyPr/>
                    <a:lstStyle/>
                    <a:p>
                      <a:r>
                        <a:rPr lang="en-US"/>
                        <a:t>32</a:t>
                      </a:r>
                    </a:p>
                  </a:txBody>
                  <a:tcPr/>
                </a:tc>
                <a:extLst>
                  <a:ext uri="{0D108BD9-81ED-4DB2-BD59-A6C34878D82A}">
                    <a16:rowId xmlns:a16="http://schemas.microsoft.com/office/drawing/2014/main" val="2243859183"/>
                  </a:ext>
                </a:extLst>
              </a:tr>
              <a:tr h="370840">
                <a:tc>
                  <a:txBody>
                    <a:bodyPr/>
                    <a:lstStyle/>
                    <a:p>
                      <a:r>
                        <a:rPr lang="en-US" err="1"/>
                        <a:t>MediumRc</a:t>
                      </a:r>
                      <a:endParaRPr lang="en-US"/>
                    </a:p>
                  </a:txBody>
                  <a:tcPr/>
                </a:tc>
                <a:tc>
                  <a:txBody>
                    <a:bodyPr/>
                    <a:lstStyle/>
                    <a:p>
                      <a:r>
                        <a:rPr lang="en-US"/>
                        <a:t>24</a:t>
                      </a:r>
                    </a:p>
                  </a:txBody>
                  <a:tcPr/>
                </a:tc>
                <a:tc>
                  <a:txBody>
                    <a:bodyPr/>
                    <a:lstStyle/>
                    <a:p>
                      <a:r>
                        <a:rPr lang="en-US"/>
                        <a:t>360</a:t>
                      </a:r>
                    </a:p>
                  </a:txBody>
                  <a:tcPr/>
                </a:tc>
                <a:tc>
                  <a:txBody>
                    <a:bodyPr/>
                    <a:lstStyle/>
                    <a:p>
                      <a:r>
                        <a:rPr lang="en-US"/>
                        <a:t>10</a:t>
                      </a:r>
                    </a:p>
                  </a:txBody>
                  <a:tcPr/>
                </a:tc>
                <a:extLst>
                  <a:ext uri="{0D108BD9-81ED-4DB2-BD59-A6C34878D82A}">
                    <a16:rowId xmlns:a16="http://schemas.microsoft.com/office/drawing/2014/main" val="762413858"/>
                  </a:ext>
                </a:extLst>
              </a:tr>
              <a:tr h="370840">
                <a:tc>
                  <a:txBody>
                    <a:bodyPr/>
                    <a:lstStyle/>
                    <a:p>
                      <a:r>
                        <a:rPr lang="en-US" err="1"/>
                        <a:t>LargeRc</a:t>
                      </a:r>
                      <a:endParaRPr lang="en-US"/>
                    </a:p>
                  </a:txBody>
                  <a:tcPr/>
                </a:tc>
                <a:tc>
                  <a:txBody>
                    <a:bodyPr/>
                    <a:lstStyle/>
                    <a:p>
                      <a:r>
                        <a:rPr lang="en-US"/>
                        <a:t>52</a:t>
                      </a:r>
                    </a:p>
                  </a:txBody>
                  <a:tcPr/>
                </a:tc>
                <a:tc>
                  <a:txBody>
                    <a:bodyPr/>
                    <a:lstStyle/>
                    <a:p>
                      <a:r>
                        <a:rPr lang="en-US"/>
                        <a:t>780</a:t>
                      </a:r>
                    </a:p>
                  </a:txBody>
                  <a:tcPr/>
                </a:tc>
                <a:tc>
                  <a:txBody>
                    <a:bodyPr/>
                    <a:lstStyle/>
                    <a:p>
                      <a:r>
                        <a:rPr lang="en-US"/>
                        <a:t>4</a:t>
                      </a:r>
                    </a:p>
                  </a:txBody>
                  <a:tcPr/>
                </a:tc>
                <a:extLst>
                  <a:ext uri="{0D108BD9-81ED-4DB2-BD59-A6C34878D82A}">
                    <a16:rowId xmlns:a16="http://schemas.microsoft.com/office/drawing/2014/main" val="2174717682"/>
                  </a:ext>
                </a:extLst>
              </a:tr>
              <a:tr h="370840">
                <a:tc>
                  <a:txBody>
                    <a:bodyPr/>
                    <a:lstStyle/>
                    <a:p>
                      <a:r>
                        <a:rPr lang="en-US" err="1"/>
                        <a:t>XLargeRc</a:t>
                      </a:r>
                      <a:endParaRPr lang="en-US"/>
                    </a:p>
                  </a:txBody>
                  <a:tcPr/>
                </a:tc>
                <a:tc>
                  <a:txBody>
                    <a:bodyPr/>
                    <a:lstStyle/>
                    <a:p>
                      <a:r>
                        <a:rPr lang="en-US"/>
                        <a:t>168</a:t>
                      </a:r>
                    </a:p>
                  </a:txBody>
                  <a:tcPr/>
                </a:tc>
                <a:tc>
                  <a:txBody>
                    <a:bodyPr/>
                    <a:lstStyle/>
                    <a:p>
                      <a:r>
                        <a:rPr lang="en-US"/>
                        <a:t>2,520</a:t>
                      </a:r>
                    </a:p>
                  </a:txBody>
                  <a:tcPr/>
                </a:tc>
                <a:tc>
                  <a:txBody>
                    <a:bodyPr/>
                    <a:lstStyle/>
                    <a:p>
                      <a:r>
                        <a:rPr lang="en-US"/>
                        <a:t>1</a:t>
                      </a:r>
                    </a:p>
                  </a:txBody>
                  <a:tcPr/>
                </a:tc>
                <a:extLst>
                  <a:ext uri="{0D108BD9-81ED-4DB2-BD59-A6C34878D82A}">
                    <a16:rowId xmlns:a16="http://schemas.microsoft.com/office/drawing/2014/main" val="1482258521"/>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nvPr>
        </p:nvGraphicFramePr>
        <p:xfrm>
          <a:off x="3840797" y="1477962"/>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a:t>System </a:t>
                      </a:r>
                    </a:p>
                  </a:txBody>
                  <a:tcPr/>
                </a:tc>
                <a:tc>
                  <a:txBody>
                    <a:bodyPr/>
                    <a:lstStyle/>
                    <a:p>
                      <a:r>
                        <a:rPr lang="en-US"/>
                        <a:t>Concurrency Slots</a:t>
                      </a:r>
                    </a:p>
                  </a:txBody>
                  <a:tcPr/>
                </a:tc>
                <a:extLst>
                  <a:ext uri="{0D108BD9-81ED-4DB2-BD59-A6C34878D82A}">
                    <a16:rowId xmlns:a16="http://schemas.microsoft.com/office/drawing/2014/main" val="1757137572"/>
                  </a:ext>
                </a:extLst>
              </a:tr>
              <a:tr h="370840">
                <a:tc>
                  <a:txBody>
                    <a:bodyPr/>
                    <a:lstStyle/>
                    <a:p>
                      <a:r>
                        <a:rPr lang="en-US"/>
                        <a:t>Concurrency Slots</a:t>
                      </a:r>
                    </a:p>
                  </a:txBody>
                  <a:tcPr/>
                </a:tc>
                <a:tc>
                  <a:txBody>
                    <a:bodyPr/>
                    <a:lstStyle/>
                    <a:p>
                      <a:r>
                        <a:rPr lang="en-US"/>
                        <a:t>240</a:t>
                      </a:r>
                    </a:p>
                  </a:txBody>
                  <a:tcPr/>
                </a:tc>
                <a:extLst>
                  <a:ext uri="{0D108BD9-81ED-4DB2-BD59-A6C34878D82A}">
                    <a16:rowId xmlns:a16="http://schemas.microsoft.com/office/drawing/2014/main" val="2243859183"/>
                  </a:ext>
                </a:extLst>
              </a:tr>
              <a:tr h="370840">
                <a:tc>
                  <a:txBody>
                    <a:bodyPr/>
                    <a:lstStyle/>
                    <a:p>
                      <a:r>
                        <a:rPr lang="en-US"/>
                        <a:t>Query Memory, GB</a:t>
                      </a:r>
                    </a:p>
                  </a:txBody>
                  <a:tcPr/>
                </a:tc>
                <a:tc>
                  <a:txBody>
                    <a:bodyPr/>
                    <a:lstStyle/>
                    <a:p>
                      <a:r>
                        <a:rPr lang="en-US"/>
                        <a:t>3,600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362376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599"/>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41414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a:t>Static Resource Class Example at DW3000c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nvPr>
        </p:nvGraphicFramePr>
        <p:xfrm>
          <a:off x="1463357" y="3468687"/>
          <a:ext cx="9509760" cy="33375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a:t>Resource Class</a:t>
                      </a:r>
                    </a:p>
                  </a:txBody>
                  <a:tcPr/>
                </a:tc>
                <a:tc>
                  <a:txBody>
                    <a:bodyPr/>
                    <a:lstStyle/>
                    <a:p>
                      <a:r>
                        <a:rPr lang="en-US"/>
                        <a:t>Concurrency Slots</a:t>
                      </a:r>
                    </a:p>
                  </a:txBody>
                  <a:tcPr/>
                </a:tc>
                <a:tc>
                  <a:txBody>
                    <a:bodyPr/>
                    <a:lstStyle/>
                    <a:p>
                      <a:r>
                        <a:rPr lang="en-US"/>
                        <a:t>Query Memory, GB</a:t>
                      </a:r>
                    </a:p>
                  </a:txBody>
                  <a:tcPr/>
                </a:tc>
                <a:tc>
                  <a:txBody>
                    <a:bodyPr/>
                    <a:lstStyle/>
                    <a:p>
                      <a:r>
                        <a:rPr lang="en-US"/>
                        <a:t>Concurrency</a:t>
                      </a:r>
                    </a:p>
                  </a:txBody>
                  <a:tcPr/>
                </a:tc>
                <a:extLst>
                  <a:ext uri="{0D108BD9-81ED-4DB2-BD59-A6C34878D82A}">
                    <a16:rowId xmlns:a16="http://schemas.microsoft.com/office/drawing/2014/main" val="1757137572"/>
                  </a:ext>
                </a:extLst>
              </a:tr>
              <a:tr h="370840">
                <a:tc>
                  <a:txBody>
                    <a:bodyPr/>
                    <a:lstStyle/>
                    <a:p>
                      <a:r>
                        <a:rPr lang="en-US"/>
                        <a:t>StaticRc10</a:t>
                      </a:r>
                    </a:p>
                  </a:txBody>
                  <a:tcPr/>
                </a:tc>
                <a:tc>
                  <a:txBody>
                    <a:bodyPr/>
                    <a:lstStyle/>
                    <a:p>
                      <a:r>
                        <a:rPr lang="en-US"/>
                        <a:t>1</a:t>
                      </a:r>
                    </a:p>
                  </a:txBody>
                  <a:tcPr/>
                </a:tc>
                <a:tc>
                  <a:txBody>
                    <a:bodyPr/>
                    <a:lstStyle/>
                    <a:p>
                      <a:r>
                        <a:rPr lang="en-US"/>
                        <a:t>15</a:t>
                      </a:r>
                    </a:p>
                  </a:txBody>
                  <a:tcPr/>
                </a:tc>
                <a:tc>
                  <a:txBody>
                    <a:bodyPr/>
                    <a:lstStyle/>
                    <a:p>
                      <a:r>
                        <a:rPr lang="en-US"/>
                        <a:t>64</a:t>
                      </a:r>
                    </a:p>
                  </a:txBody>
                  <a:tcPr/>
                </a:tc>
                <a:extLst>
                  <a:ext uri="{0D108BD9-81ED-4DB2-BD59-A6C34878D82A}">
                    <a16:rowId xmlns:a16="http://schemas.microsoft.com/office/drawing/2014/main" val="2243859183"/>
                  </a:ext>
                </a:extLst>
              </a:tr>
              <a:tr h="370840">
                <a:tc>
                  <a:txBody>
                    <a:bodyPr/>
                    <a:lstStyle/>
                    <a:p>
                      <a:r>
                        <a:rPr lang="en-US"/>
                        <a:t>StaticRc20</a:t>
                      </a:r>
                    </a:p>
                  </a:txBody>
                  <a:tcPr/>
                </a:tc>
                <a:tc>
                  <a:txBody>
                    <a:bodyPr/>
                    <a:lstStyle/>
                    <a:p>
                      <a:r>
                        <a:rPr lang="en-US"/>
                        <a:t>2</a:t>
                      </a:r>
                    </a:p>
                  </a:txBody>
                  <a:tcPr/>
                </a:tc>
                <a:tc>
                  <a:txBody>
                    <a:bodyPr/>
                    <a:lstStyle/>
                    <a:p>
                      <a:r>
                        <a:rPr lang="en-US"/>
                        <a:t>30</a:t>
                      </a:r>
                    </a:p>
                  </a:txBody>
                  <a:tcPr/>
                </a:tc>
                <a:tc>
                  <a:txBody>
                    <a:bodyPr/>
                    <a:lstStyle/>
                    <a:p>
                      <a:r>
                        <a:rPr lang="en-US"/>
                        <a:t>60</a:t>
                      </a:r>
                    </a:p>
                  </a:txBody>
                  <a:tcPr/>
                </a:tc>
                <a:extLst>
                  <a:ext uri="{0D108BD9-81ED-4DB2-BD59-A6C34878D82A}">
                    <a16:rowId xmlns:a16="http://schemas.microsoft.com/office/drawing/2014/main" val="762413858"/>
                  </a:ext>
                </a:extLst>
              </a:tr>
              <a:tr h="370840">
                <a:tc>
                  <a:txBody>
                    <a:bodyPr/>
                    <a:lstStyle/>
                    <a:p>
                      <a:r>
                        <a:rPr lang="en-US"/>
                        <a:t>StaticRc30</a:t>
                      </a:r>
                    </a:p>
                  </a:txBody>
                  <a:tcPr/>
                </a:tc>
                <a:tc>
                  <a:txBody>
                    <a:bodyPr/>
                    <a:lstStyle/>
                    <a:p>
                      <a:r>
                        <a:rPr lang="en-US"/>
                        <a:t>4</a:t>
                      </a:r>
                    </a:p>
                  </a:txBody>
                  <a:tcPr/>
                </a:tc>
                <a:tc>
                  <a:txBody>
                    <a:bodyPr/>
                    <a:lstStyle/>
                    <a:p>
                      <a:r>
                        <a:rPr lang="en-US"/>
                        <a:t>60</a:t>
                      </a:r>
                    </a:p>
                  </a:txBody>
                  <a:tcPr/>
                </a:tc>
                <a:tc>
                  <a:txBody>
                    <a:bodyPr/>
                    <a:lstStyle/>
                    <a:p>
                      <a:r>
                        <a:rPr lang="en-US"/>
                        <a:t>30</a:t>
                      </a:r>
                    </a:p>
                  </a:txBody>
                  <a:tcPr/>
                </a:tc>
                <a:extLst>
                  <a:ext uri="{0D108BD9-81ED-4DB2-BD59-A6C34878D82A}">
                    <a16:rowId xmlns:a16="http://schemas.microsoft.com/office/drawing/2014/main" val="2174717682"/>
                  </a:ext>
                </a:extLst>
              </a:tr>
              <a:tr h="370840">
                <a:tc>
                  <a:txBody>
                    <a:bodyPr/>
                    <a:lstStyle/>
                    <a:p>
                      <a:r>
                        <a:rPr lang="en-US"/>
                        <a:t>StaticRc40</a:t>
                      </a:r>
                    </a:p>
                  </a:txBody>
                  <a:tcPr/>
                </a:tc>
                <a:tc>
                  <a:txBody>
                    <a:bodyPr/>
                    <a:lstStyle/>
                    <a:p>
                      <a:r>
                        <a:rPr lang="en-US"/>
                        <a:t>8</a:t>
                      </a:r>
                    </a:p>
                  </a:txBody>
                  <a:tcPr/>
                </a:tc>
                <a:tc>
                  <a:txBody>
                    <a:bodyPr/>
                    <a:lstStyle/>
                    <a:p>
                      <a:r>
                        <a:rPr lang="en-US"/>
                        <a:t>120</a:t>
                      </a:r>
                    </a:p>
                  </a:txBody>
                  <a:tcPr/>
                </a:tc>
                <a:tc>
                  <a:txBody>
                    <a:bodyPr/>
                    <a:lstStyle/>
                    <a:p>
                      <a:r>
                        <a:rPr lang="en-US"/>
                        <a:t>15</a:t>
                      </a:r>
                    </a:p>
                  </a:txBody>
                  <a:tcPr/>
                </a:tc>
                <a:extLst>
                  <a:ext uri="{0D108BD9-81ED-4DB2-BD59-A6C34878D82A}">
                    <a16:rowId xmlns:a16="http://schemas.microsoft.com/office/drawing/2014/main" val="1482258521"/>
                  </a:ext>
                </a:extLst>
              </a:tr>
              <a:tr h="370840">
                <a:tc>
                  <a:txBody>
                    <a:bodyPr/>
                    <a:lstStyle/>
                    <a:p>
                      <a:r>
                        <a:rPr lang="en-US"/>
                        <a:t>StaticRc50</a:t>
                      </a:r>
                    </a:p>
                  </a:txBody>
                  <a:tcPr/>
                </a:tc>
                <a:tc>
                  <a:txBody>
                    <a:bodyPr/>
                    <a:lstStyle/>
                    <a:p>
                      <a:r>
                        <a:rPr lang="en-US"/>
                        <a:t>16</a:t>
                      </a:r>
                    </a:p>
                  </a:txBody>
                  <a:tcPr/>
                </a:tc>
                <a:tc>
                  <a:txBody>
                    <a:bodyPr/>
                    <a:lstStyle/>
                    <a:p>
                      <a:r>
                        <a:rPr lang="en-US"/>
                        <a:t>240</a:t>
                      </a:r>
                    </a:p>
                  </a:txBody>
                  <a:tcPr/>
                </a:tc>
                <a:tc>
                  <a:txBody>
                    <a:bodyPr/>
                    <a:lstStyle/>
                    <a:p>
                      <a:r>
                        <a:rPr lang="en-US"/>
                        <a:t>7</a:t>
                      </a:r>
                    </a:p>
                  </a:txBody>
                  <a:tcPr/>
                </a:tc>
                <a:extLst>
                  <a:ext uri="{0D108BD9-81ED-4DB2-BD59-A6C34878D82A}">
                    <a16:rowId xmlns:a16="http://schemas.microsoft.com/office/drawing/2014/main" val="1695188384"/>
                  </a:ext>
                </a:extLst>
              </a:tr>
              <a:tr h="370840">
                <a:tc>
                  <a:txBody>
                    <a:bodyPr/>
                    <a:lstStyle/>
                    <a:p>
                      <a:r>
                        <a:rPr lang="en-US"/>
                        <a:t>StaticRc60</a:t>
                      </a:r>
                    </a:p>
                  </a:txBody>
                  <a:tcPr/>
                </a:tc>
                <a:tc>
                  <a:txBody>
                    <a:bodyPr/>
                    <a:lstStyle/>
                    <a:p>
                      <a:r>
                        <a:rPr lang="en-US"/>
                        <a:t>32</a:t>
                      </a:r>
                    </a:p>
                  </a:txBody>
                  <a:tcPr/>
                </a:tc>
                <a:tc>
                  <a:txBody>
                    <a:bodyPr/>
                    <a:lstStyle/>
                    <a:p>
                      <a:r>
                        <a:rPr lang="en-US"/>
                        <a:t>480</a:t>
                      </a:r>
                    </a:p>
                  </a:txBody>
                  <a:tcPr/>
                </a:tc>
                <a:tc>
                  <a:txBody>
                    <a:bodyPr/>
                    <a:lstStyle/>
                    <a:p>
                      <a:r>
                        <a:rPr lang="en-US"/>
                        <a:t>3</a:t>
                      </a:r>
                    </a:p>
                  </a:txBody>
                  <a:tcPr/>
                </a:tc>
                <a:extLst>
                  <a:ext uri="{0D108BD9-81ED-4DB2-BD59-A6C34878D82A}">
                    <a16:rowId xmlns:a16="http://schemas.microsoft.com/office/drawing/2014/main" val="137274830"/>
                  </a:ext>
                </a:extLst>
              </a:tr>
              <a:tr h="370840">
                <a:tc>
                  <a:txBody>
                    <a:bodyPr/>
                    <a:lstStyle/>
                    <a:p>
                      <a:r>
                        <a:rPr lang="en-US"/>
                        <a:t>StaticRc70</a:t>
                      </a:r>
                    </a:p>
                  </a:txBody>
                  <a:tcPr/>
                </a:tc>
                <a:tc>
                  <a:txBody>
                    <a:bodyPr/>
                    <a:lstStyle/>
                    <a:p>
                      <a:r>
                        <a:rPr lang="en-US"/>
                        <a:t>64</a:t>
                      </a:r>
                    </a:p>
                  </a:txBody>
                  <a:tcPr/>
                </a:tc>
                <a:tc>
                  <a:txBody>
                    <a:bodyPr/>
                    <a:lstStyle/>
                    <a:p>
                      <a:r>
                        <a:rPr lang="en-US"/>
                        <a:t>960</a:t>
                      </a:r>
                    </a:p>
                  </a:txBody>
                  <a:tcPr/>
                </a:tc>
                <a:tc>
                  <a:txBody>
                    <a:bodyPr/>
                    <a:lstStyle/>
                    <a:p>
                      <a:r>
                        <a:rPr lang="en-US"/>
                        <a:t>1</a:t>
                      </a:r>
                    </a:p>
                  </a:txBody>
                  <a:tcPr/>
                </a:tc>
                <a:extLst>
                  <a:ext uri="{0D108BD9-81ED-4DB2-BD59-A6C34878D82A}">
                    <a16:rowId xmlns:a16="http://schemas.microsoft.com/office/drawing/2014/main" val="3909035090"/>
                  </a:ext>
                </a:extLst>
              </a:tr>
              <a:tr h="370840">
                <a:tc>
                  <a:txBody>
                    <a:bodyPr/>
                    <a:lstStyle/>
                    <a:p>
                      <a:r>
                        <a:rPr lang="en-US"/>
                        <a:t>StaticRc80</a:t>
                      </a:r>
                    </a:p>
                  </a:txBody>
                  <a:tcPr/>
                </a:tc>
                <a:tc>
                  <a:txBody>
                    <a:bodyPr/>
                    <a:lstStyle/>
                    <a:p>
                      <a:r>
                        <a:rPr lang="en-US"/>
                        <a:t>64 (128 if available)</a:t>
                      </a:r>
                    </a:p>
                  </a:txBody>
                  <a:tcPr/>
                </a:tc>
                <a:tc>
                  <a:txBody>
                    <a:bodyPr/>
                    <a:lstStyle/>
                    <a:p>
                      <a:r>
                        <a:rPr lang="en-US"/>
                        <a:t>960</a:t>
                      </a:r>
                    </a:p>
                  </a:txBody>
                  <a:tcPr/>
                </a:tc>
                <a:tc>
                  <a:txBody>
                    <a:bodyPr/>
                    <a:lstStyle/>
                    <a:p>
                      <a:r>
                        <a:rPr lang="en-US"/>
                        <a:t>1</a:t>
                      </a:r>
                    </a:p>
                  </a:txBody>
                  <a:tcPr/>
                </a:tc>
                <a:extLst>
                  <a:ext uri="{0D108BD9-81ED-4DB2-BD59-A6C34878D82A}">
                    <a16:rowId xmlns:a16="http://schemas.microsoft.com/office/drawing/2014/main" val="3616003404"/>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nvPr>
        </p:nvGraphicFramePr>
        <p:xfrm>
          <a:off x="3840797" y="1469229"/>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a:t>System </a:t>
                      </a:r>
                    </a:p>
                  </a:txBody>
                  <a:tcPr/>
                </a:tc>
                <a:tc>
                  <a:txBody>
                    <a:bodyPr/>
                    <a:lstStyle/>
                    <a:p>
                      <a:r>
                        <a:rPr lang="en-US"/>
                        <a:t>Concurrency Slots</a:t>
                      </a:r>
                    </a:p>
                  </a:txBody>
                  <a:tcPr/>
                </a:tc>
                <a:extLst>
                  <a:ext uri="{0D108BD9-81ED-4DB2-BD59-A6C34878D82A}">
                    <a16:rowId xmlns:a16="http://schemas.microsoft.com/office/drawing/2014/main" val="1757137572"/>
                  </a:ext>
                </a:extLst>
              </a:tr>
              <a:tr h="370840">
                <a:tc>
                  <a:txBody>
                    <a:bodyPr/>
                    <a:lstStyle/>
                    <a:p>
                      <a:r>
                        <a:rPr lang="en-US"/>
                        <a:t>Concurrency Slots</a:t>
                      </a:r>
                    </a:p>
                  </a:txBody>
                  <a:tcPr/>
                </a:tc>
                <a:tc>
                  <a:txBody>
                    <a:bodyPr/>
                    <a:lstStyle/>
                    <a:p>
                      <a:r>
                        <a:rPr lang="en-US"/>
                        <a:t>120</a:t>
                      </a:r>
                    </a:p>
                  </a:txBody>
                  <a:tcPr/>
                </a:tc>
                <a:extLst>
                  <a:ext uri="{0D108BD9-81ED-4DB2-BD59-A6C34878D82A}">
                    <a16:rowId xmlns:a16="http://schemas.microsoft.com/office/drawing/2014/main" val="2243859183"/>
                  </a:ext>
                </a:extLst>
              </a:tr>
              <a:tr h="370840">
                <a:tc>
                  <a:txBody>
                    <a:bodyPr/>
                    <a:lstStyle/>
                    <a:p>
                      <a:r>
                        <a:rPr lang="en-US"/>
                        <a:t>Query Memory, GB</a:t>
                      </a:r>
                    </a:p>
                  </a:txBody>
                  <a:tcPr/>
                </a:tc>
                <a:tc>
                  <a:txBody>
                    <a:bodyPr/>
                    <a:lstStyle/>
                    <a:p>
                      <a:r>
                        <a:rPr lang="en-US"/>
                        <a:t>1,800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242025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5BE-CE19-47F1-A5D9-1759E49EA2F5}"/>
              </a:ext>
            </a:extLst>
          </p:cNvPr>
          <p:cNvSpPr>
            <a:spLocks noGrp="1"/>
          </p:cNvSpPr>
          <p:nvPr>
            <p:ph type="title"/>
          </p:nvPr>
        </p:nvSpPr>
        <p:spPr/>
        <p:txBody>
          <a:bodyPr/>
          <a:lstStyle/>
          <a:p>
            <a:r>
              <a:rPr lang="en-US"/>
              <a:t>Static Resource Class Example at DW6000c</a:t>
            </a:r>
          </a:p>
        </p:txBody>
      </p:sp>
      <p:graphicFrame>
        <p:nvGraphicFramePr>
          <p:cNvPr id="4" name="Content Placeholder 3">
            <a:extLst>
              <a:ext uri="{FF2B5EF4-FFF2-40B4-BE49-F238E27FC236}">
                <a16:creationId xmlns:a16="http://schemas.microsoft.com/office/drawing/2014/main" id="{F2084037-A022-433B-8EC5-50B45F5DEBC1}"/>
              </a:ext>
            </a:extLst>
          </p:cNvPr>
          <p:cNvGraphicFramePr>
            <a:graphicFrameLocks noGrp="1"/>
          </p:cNvGraphicFramePr>
          <p:nvPr>
            <p:ph idx="1"/>
            <p:extLst/>
          </p:nvPr>
        </p:nvGraphicFramePr>
        <p:xfrm>
          <a:off x="1463357" y="3468687"/>
          <a:ext cx="9509760" cy="33375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gridCol w="2377440">
                  <a:extLst>
                    <a:ext uri="{9D8B030D-6E8A-4147-A177-3AD203B41FA5}">
                      <a16:colId xmlns:a16="http://schemas.microsoft.com/office/drawing/2014/main" val="371444588"/>
                    </a:ext>
                  </a:extLst>
                </a:gridCol>
                <a:gridCol w="2377440">
                  <a:extLst>
                    <a:ext uri="{9D8B030D-6E8A-4147-A177-3AD203B41FA5}">
                      <a16:colId xmlns:a16="http://schemas.microsoft.com/office/drawing/2014/main" val="3423719920"/>
                    </a:ext>
                  </a:extLst>
                </a:gridCol>
              </a:tblGrid>
              <a:tr h="370840">
                <a:tc>
                  <a:txBody>
                    <a:bodyPr/>
                    <a:lstStyle/>
                    <a:p>
                      <a:r>
                        <a:rPr lang="en-US"/>
                        <a:t>Resource Class</a:t>
                      </a:r>
                    </a:p>
                  </a:txBody>
                  <a:tcPr/>
                </a:tc>
                <a:tc>
                  <a:txBody>
                    <a:bodyPr/>
                    <a:lstStyle/>
                    <a:p>
                      <a:r>
                        <a:rPr lang="en-US"/>
                        <a:t>Concurrency Slots</a:t>
                      </a:r>
                    </a:p>
                  </a:txBody>
                  <a:tcPr/>
                </a:tc>
                <a:tc>
                  <a:txBody>
                    <a:bodyPr/>
                    <a:lstStyle/>
                    <a:p>
                      <a:r>
                        <a:rPr lang="en-US"/>
                        <a:t>Query Memory, GB</a:t>
                      </a:r>
                    </a:p>
                  </a:txBody>
                  <a:tcPr/>
                </a:tc>
                <a:tc>
                  <a:txBody>
                    <a:bodyPr/>
                    <a:lstStyle/>
                    <a:p>
                      <a:r>
                        <a:rPr lang="en-US"/>
                        <a:t>Concurrency</a:t>
                      </a:r>
                    </a:p>
                  </a:txBody>
                  <a:tcPr/>
                </a:tc>
                <a:extLst>
                  <a:ext uri="{0D108BD9-81ED-4DB2-BD59-A6C34878D82A}">
                    <a16:rowId xmlns:a16="http://schemas.microsoft.com/office/drawing/2014/main" val="1757137572"/>
                  </a:ext>
                </a:extLst>
              </a:tr>
              <a:tr h="370840">
                <a:tc>
                  <a:txBody>
                    <a:bodyPr/>
                    <a:lstStyle/>
                    <a:p>
                      <a:r>
                        <a:rPr lang="en-US"/>
                        <a:t>StaticRc10</a:t>
                      </a:r>
                    </a:p>
                  </a:txBody>
                  <a:tcPr/>
                </a:tc>
                <a:tc>
                  <a:txBody>
                    <a:bodyPr/>
                    <a:lstStyle/>
                    <a:p>
                      <a:r>
                        <a:rPr lang="en-US"/>
                        <a:t>1</a:t>
                      </a:r>
                    </a:p>
                  </a:txBody>
                  <a:tcPr/>
                </a:tc>
                <a:tc>
                  <a:txBody>
                    <a:bodyPr/>
                    <a:lstStyle/>
                    <a:p>
                      <a:r>
                        <a:rPr lang="en-US"/>
                        <a:t>15</a:t>
                      </a:r>
                    </a:p>
                  </a:txBody>
                  <a:tcPr/>
                </a:tc>
                <a:tc>
                  <a:txBody>
                    <a:bodyPr/>
                    <a:lstStyle/>
                    <a:p>
                      <a:r>
                        <a:rPr lang="en-US"/>
                        <a:t>128</a:t>
                      </a:r>
                    </a:p>
                  </a:txBody>
                  <a:tcPr/>
                </a:tc>
                <a:extLst>
                  <a:ext uri="{0D108BD9-81ED-4DB2-BD59-A6C34878D82A}">
                    <a16:rowId xmlns:a16="http://schemas.microsoft.com/office/drawing/2014/main" val="2243859183"/>
                  </a:ext>
                </a:extLst>
              </a:tr>
              <a:tr h="370840">
                <a:tc>
                  <a:txBody>
                    <a:bodyPr/>
                    <a:lstStyle/>
                    <a:p>
                      <a:r>
                        <a:rPr lang="en-US"/>
                        <a:t>StaticRc20</a:t>
                      </a:r>
                    </a:p>
                  </a:txBody>
                  <a:tcPr/>
                </a:tc>
                <a:tc>
                  <a:txBody>
                    <a:bodyPr/>
                    <a:lstStyle/>
                    <a:p>
                      <a:r>
                        <a:rPr lang="en-US"/>
                        <a:t>2</a:t>
                      </a:r>
                    </a:p>
                  </a:txBody>
                  <a:tcPr/>
                </a:tc>
                <a:tc>
                  <a:txBody>
                    <a:bodyPr/>
                    <a:lstStyle/>
                    <a:p>
                      <a:r>
                        <a:rPr lang="en-US"/>
                        <a:t>30</a:t>
                      </a:r>
                    </a:p>
                  </a:txBody>
                  <a:tcPr/>
                </a:tc>
                <a:tc>
                  <a:txBody>
                    <a:bodyPr/>
                    <a:lstStyle/>
                    <a:p>
                      <a:r>
                        <a:rPr lang="en-US"/>
                        <a:t>120</a:t>
                      </a:r>
                    </a:p>
                  </a:txBody>
                  <a:tcPr/>
                </a:tc>
                <a:extLst>
                  <a:ext uri="{0D108BD9-81ED-4DB2-BD59-A6C34878D82A}">
                    <a16:rowId xmlns:a16="http://schemas.microsoft.com/office/drawing/2014/main" val="762413858"/>
                  </a:ext>
                </a:extLst>
              </a:tr>
              <a:tr h="370840">
                <a:tc>
                  <a:txBody>
                    <a:bodyPr/>
                    <a:lstStyle/>
                    <a:p>
                      <a:r>
                        <a:rPr lang="en-US"/>
                        <a:t>StaticRc30</a:t>
                      </a:r>
                    </a:p>
                  </a:txBody>
                  <a:tcPr/>
                </a:tc>
                <a:tc>
                  <a:txBody>
                    <a:bodyPr/>
                    <a:lstStyle/>
                    <a:p>
                      <a:r>
                        <a:rPr lang="en-US"/>
                        <a:t>4</a:t>
                      </a:r>
                    </a:p>
                  </a:txBody>
                  <a:tcPr/>
                </a:tc>
                <a:tc>
                  <a:txBody>
                    <a:bodyPr/>
                    <a:lstStyle/>
                    <a:p>
                      <a:r>
                        <a:rPr lang="en-US"/>
                        <a:t>60</a:t>
                      </a:r>
                    </a:p>
                  </a:txBody>
                  <a:tcPr/>
                </a:tc>
                <a:tc>
                  <a:txBody>
                    <a:bodyPr/>
                    <a:lstStyle/>
                    <a:p>
                      <a:r>
                        <a:rPr lang="en-US"/>
                        <a:t>80</a:t>
                      </a:r>
                    </a:p>
                  </a:txBody>
                  <a:tcPr/>
                </a:tc>
                <a:extLst>
                  <a:ext uri="{0D108BD9-81ED-4DB2-BD59-A6C34878D82A}">
                    <a16:rowId xmlns:a16="http://schemas.microsoft.com/office/drawing/2014/main" val="2174717682"/>
                  </a:ext>
                </a:extLst>
              </a:tr>
              <a:tr h="370840">
                <a:tc>
                  <a:txBody>
                    <a:bodyPr/>
                    <a:lstStyle/>
                    <a:p>
                      <a:r>
                        <a:rPr lang="en-US"/>
                        <a:t>StaticRc40</a:t>
                      </a:r>
                    </a:p>
                  </a:txBody>
                  <a:tcPr/>
                </a:tc>
                <a:tc>
                  <a:txBody>
                    <a:bodyPr/>
                    <a:lstStyle/>
                    <a:p>
                      <a:r>
                        <a:rPr lang="en-US"/>
                        <a:t>8</a:t>
                      </a:r>
                    </a:p>
                  </a:txBody>
                  <a:tcPr/>
                </a:tc>
                <a:tc>
                  <a:txBody>
                    <a:bodyPr/>
                    <a:lstStyle/>
                    <a:p>
                      <a:r>
                        <a:rPr lang="en-US"/>
                        <a:t>120</a:t>
                      </a:r>
                    </a:p>
                  </a:txBody>
                  <a:tcPr/>
                </a:tc>
                <a:tc>
                  <a:txBody>
                    <a:bodyPr/>
                    <a:lstStyle/>
                    <a:p>
                      <a:r>
                        <a:rPr lang="en-US"/>
                        <a:t>30</a:t>
                      </a:r>
                    </a:p>
                  </a:txBody>
                  <a:tcPr/>
                </a:tc>
                <a:extLst>
                  <a:ext uri="{0D108BD9-81ED-4DB2-BD59-A6C34878D82A}">
                    <a16:rowId xmlns:a16="http://schemas.microsoft.com/office/drawing/2014/main" val="1482258521"/>
                  </a:ext>
                </a:extLst>
              </a:tr>
              <a:tr h="370840">
                <a:tc>
                  <a:txBody>
                    <a:bodyPr/>
                    <a:lstStyle/>
                    <a:p>
                      <a:r>
                        <a:rPr lang="en-US"/>
                        <a:t>StaticRc50</a:t>
                      </a:r>
                    </a:p>
                  </a:txBody>
                  <a:tcPr/>
                </a:tc>
                <a:tc>
                  <a:txBody>
                    <a:bodyPr/>
                    <a:lstStyle/>
                    <a:p>
                      <a:r>
                        <a:rPr lang="en-US"/>
                        <a:t>16</a:t>
                      </a:r>
                    </a:p>
                  </a:txBody>
                  <a:tcPr/>
                </a:tc>
                <a:tc>
                  <a:txBody>
                    <a:bodyPr/>
                    <a:lstStyle/>
                    <a:p>
                      <a:r>
                        <a:rPr lang="en-US"/>
                        <a:t>240</a:t>
                      </a:r>
                    </a:p>
                  </a:txBody>
                  <a:tcPr/>
                </a:tc>
                <a:tc>
                  <a:txBody>
                    <a:bodyPr/>
                    <a:lstStyle/>
                    <a:p>
                      <a:r>
                        <a:rPr lang="en-US"/>
                        <a:t>15</a:t>
                      </a:r>
                    </a:p>
                  </a:txBody>
                  <a:tcPr/>
                </a:tc>
                <a:extLst>
                  <a:ext uri="{0D108BD9-81ED-4DB2-BD59-A6C34878D82A}">
                    <a16:rowId xmlns:a16="http://schemas.microsoft.com/office/drawing/2014/main" val="1695188384"/>
                  </a:ext>
                </a:extLst>
              </a:tr>
              <a:tr h="370840">
                <a:tc>
                  <a:txBody>
                    <a:bodyPr/>
                    <a:lstStyle/>
                    <a:p>
                      <a:r>
                        <a:rPr lang="en-US"/>
                        <a:t>StaticRc60</a:t>
                      </a:r>
                    </a:p>
                  </a:txBody>
                  <a:tcPr/>
                </a:tc>
                <a:tc>
                  <a:txBody>
                    <a:bodyPr/>
                    <a:lstStyle/>
                    <a:p>
                      <a:r>
                        <a:rPr lang="en-US"/>
                        <a:t>32</a:t>
                      </a:r>
                    </a:p>
                  </a:txBody>
                  <a:tcPr/>
                </a:tc>
                <a:tc>
                  <a:txBody>
                    <a:bodyPr/>
                    <a:lstStyle/>
                    <a:p>
                      <a:r>
                        <a:rPr lang="en-US"/>
                        <a:t>480</a:t>
                      </a:r>
                    </a:p>
                  </a:txBody>
                  <a:tcPr/>
                </a:tc>
                <a:tc>
                  <a:txBody>
                    <a:bodyPr/>
                    <a:lstStyle/>
                    <a:p>
                      <a:r>
                        <a:rPr lang="en-US"/>
                        <a:t>7</a:t>
                      </a:r>
                    </a:p>
                  </a:txBody>
                  <a:tcPr/>
                </a:tc>
                <a:extLst>
                  <a:ext uri="{0D108BD9-81ED-4DB2-BD59-A6C34878D82A}">
                    <a16:rowId xmlns:a16="http://schemas.microsoft.com/office/drawing/2014/main" val="137274830"/>
                  </a:ext>
                </a:extLst>
              </a:tr>
              <a:tr h="370840">
                <a:tc>
                  <a:txBody>
                    <a:bodyPr/>
                    <a:lstStyle/>
                    <a:p>
                      <a:r>
                        <a:rPr lang="en-US"/>
                        <a:t>StaticRc70</a:t>
                      </a:r>
                    </a:p>
                  </a:txBody>
                  <a:tcPr/>
                </a:tc>
                <a:tc>
                  <a:txBody>
                    <a:bodyPr/>
                    <a:lstStyle/>
                    <a:p>
                      <a:r>
                        <a:rPr lang="en-US"/>
                        <a:t>64</a:t>
                      </a:r>
                    </a:p>
                  </a:txBody>
                  <a:tcPr/>
                </a:tc>
                <a:tc>
                  <a:txBody>
                    <a:bodyPr/>
                    <a:lstStyle/>
                    <a:p>
                      <a:r>
                        <a:rPr lang="en-US"/>
                        <a:t>960</a:t>
                      </a:r>
                    </a:p>
                  </a:txBody>
                  <a:tcPr/>
                </a:tc>
                <a:tc>
                  <a:txBody>
                    <a:bodyPr/>
                    <a:lstStyle/>
                    <a:p>
                      <a:r>
                        <a:rPr lang="en-US"/>
                        <a:t>3</a:t>
                      </a:r>
                    </a:p>
                  </a:txBody>
                  <a:tcPr/>
                </a:tc>
                <a:extLst>
                  <a:ext uri="{0D108BD9-81ED-4DB2-BD59-A6C34878D82A}">
                    <a16:rowId xmlns:a16="http://schemas.microsoft.com/office/drawing/2014/main" val="3909035090"/>
                  </a:ext>
                </a:extLst>
              </a:tr>
              <a:tr h="370840">
                <a:tc>
                  <a:txBody>
                    <a:bodyPr/>
                    <a:lstStyle/>
                    <a:p>
                      <a:r>
                        <a:rPr lang="en-US"/>
                        <a:t>StaticRc80</a:t>
                      </a:r>
                    </a:p>
                  </a:txBody>
                  <a:tcPr/>
                </a:tc>
                <a:tc>
                  <a:txBody>
                    <a:bodyPr/>
                    <a:lstStyle/>
                    <a:p>
                      <a:r>
                        <a:rPr lang="en-US"/>
                        <a:t>128</a:t>
                      </a:r>
                    </a:p>
                  </a:txBody>
                  <a:tcPr/>
                </a:tc>
                <a:tc>
                  <a:txBody>
                    <a:bodyPr/>
                    <a:lstStyle/>
                    <a:p>
                      <a:r>
                        <a:rPr lang="en-US"/>
                        <a:t>1,920</a:t>
                      </a:r>
                    </a:p>
                  </a:txBody>
                  <a:tcPr/>
                </a:tc>
                <a:tc>
                  <a:txBody>
                    <a:bodyPr/>
                    <a:lstStyle/>
                    <a:p>
                      <a:r>
                        <a:rPr lang="en-US"/>
                        <a:t>1</a:t>
                      </a:r>
                    </a:p>
                  </a:txBody>
                  <a:tcPr/>
                </a:tc>
                <a:extLst>
                  <a:ext uri="{0D108BD9-81ED-4DB2-BD59-A6C34878D82A}">
                    <a16:rowId xmlns:a16="http://schemas.microsoft.com/office/drawing/2014/main" val="3616003404"/>
                  </a:ext>
                </a:extLst>
              </a:tr>
            </a:tbl>
          </a:graphicData>
        </a:graphic>
      </p:graphicFrame>
      <p:graphicFrame>
        <p:nvGraphicFramePr>
          <p:cNvPr id="5" name="Content Placeholder 3">
            <a:extLst>
              <a:ext uri="{FF2B5EF4-FFF2-40B4-BE49-F238E27FC236}">
                <a16:creationId xmlns:a16="http://schemas.microsoft.com/office/drawing/2014/main" id="{5BED9CA3-9E14-4F46-98C9-C011C99C13A8}"/>
              </a:ext>
            </a:extLst>
          </p:cNvPr>
          <p:cNvGraphicFramePr>
            <a:graphicFrameLocks/>
          </p:cNvGraphicFramePr>
          <p:nvPr>
            <p:extLst/>
          </p:nvPr>
        </p:nvGraphicFramePr>
        <p:xfrm>
          <a:off x="3840797" y="1469229"/>
          <a:ext cx="4754880" cy="111252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2974579271"/>
                    </a:ext>
                  </a:extLst>
                </a:gridCol>
                <a:gridCol w="2377440">
                  <a:extLst>
                    <a:ext uri="{9D8B030D-6E8A-4147-A177-3AD203B41FA5}">
                      <a16:colId xmlns:a16="http://schemas.microsoft.com/office/drawing/2014/main" val="3464055785"/>
                    </a:ext>
                  </a:extLst>
                </a:gridCol>
              </a:tblGrid>
              <a:tr h="370840">
                <a:tc>
                  <a:txBody>
                    <a:bodyPr/>
                    <a:lstStyle/>
                    <a:p>
                      <a:r>
                        <a:rPr lang="en-US"/>
                        <a:t>System </a:t>
                      </a:r>
                    </a:p>
                  </a:txBody>
                  <a:tcPr/>
                </a:tc>
                <a:tc>
                  <a:txBody>
                    <a:bodyPr/>
                    <a:lstStyle/>
                    <a:p>
                      <a:r>
                        <a:rPr lang="en-US"/>
                        <a:t>Concurrency Slots</a:t>
                      </a:r>
                    </a:p>
                  </a:txBody>
                  <a:tcPr/>
                </a:tc>
                <a:extLst>
                  <a:ext uri="{0D108BD9-81ED-4DB2-BD59-A6C34878D82A}">
                    <a16:rowId xmlns:a16="http://schemas.microsoft.com/office/drawing/2014/main" val="1757137572"/>
                  </a:ext>
                </a:extLst>
              </a:tr>
              <a:tr h="370840">
                <a:tc>
                  <a:txBody>
                    <a:bodyPr/>
                    <a:lstStyle/>
                    <a:p>
                      <a:r>
                        <a:rPr lang="en-US"/>
                        <a:t>Concurrency Slots</a:t>
                      </a:r>
                    </a:p>
                  </a:txBody>
                  <a:tcPr/>
                </a:tc>
                <a:tc>
                  <a:txBody>
                    <a:bodyPr/>
                    <a:lstStyle/>
                    <a:p>
                      <a:r>
                        <a:rPr lang="en-US"/>
                        <a:t>240</a:t>
                      </a:r>
                    </a:p>
                  </a:txBody>
                  <a:tcPr/>
                </a:tc>
                <a:extLst>
                  <a:ext uri="{0D108BD9-81ED-4DB2-BD59-A6C34878D82A}">
                    <a16:rowId xmlns:a16="http://schemas.microsoft.com/office/drawing/2014/main" val="2243859183"/>
                  </a:ext>
                </a:extLst>
              </a:tr>
              <a:tr h="370840">
                <a:tc>
                  <a:txBody>
                    <a:bodyPr/>
                    <a:lstStyle/>
                    <a:p>
                      <a:r>
                        <a:rPr lang="en-US"/>
                        <a:t>Query Memory, GB</a:t>
                      </a:r>
                    </a:p>
                  </a:txBody>
                  <a:tcPr/>
                </a:tc>
                <a:tc>
                  <a:txBody>
                    <a:bodyPr/>
                    <a:lstStyle/>
                    <a:p>
                      <a:r>
                        <a:rPr lang="en-US"/>
                        <a:t>3,600</a:t>
                      </a:r>
                    </a:p>
                  </a:txBody>
                  <a:tcPr/>
                </a:tc>
                <a:extLst>
                  <a:ext uri="{0D108BD9-81ED-4DB2-BD59-A6C34878D82A}">
                    <a16:rowId xmlns:a16="http://schemas.microsoft.com/office/drawing/2014/main" val="2070360815"/>
                  </a:ext>
                </a:extLst>
              </a:tr>
            </a:tbl>
          </a:graphicData>
        </a:graphic>
      </p:graphicFrame>
    </p:spTree>
    <p:extLst>
      <p:ext uri="{BB962C8B-B14F-4D97-AF65-F5344CB8AC3E}">
        <p14:creationId xmlns:p14="http://schemas.microsoft.com/office/powerpoint/2010/main" val="29001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tc>
                <a:extLst>
                  <a:ext uri="{0D108BD9-81ED-4DB2-BD59-A6C34878D82A}">
                    <a16:rowId xmlns:a16="http://schemas.microsoft.com/office/drawing/2014/main" val="2633241033"/>
                  </a:ext>
                </a:extLst>
              </a:tr>
              <a:tr h="119166">
                <a:tc>
                  <a:txBody>
                    <a:bodyPr/>
                    <a:lstStyle/>
                    <a:p>
                      <a:endParaRPr lang="en-US" sz="100"/>
                    </a:p>
                  </a:txBody>
                  <a:tcPr marL="93260" marR="93260" marT="46630" marB="46630"/>
                </a:tc>
                <a:extLst>
                  <a:ext uri="{0D108BD9-81ED-4DB2-BD59-A6C34878D82A}">
                    <a16:rowId xmlns:a16="http://schemas.microsoft.com/office/drawing/2014/main" val="3568814861"/>
                  </a:ext>
                </a:extLst>
              </a:tr>
              <a:tr h="119166">
                <a:tc>
                  <a:txBody>
                    <a:bodyPr/>
                    <a:lstStyle/>
                    <a:p>
                      <a:endParaRPr lang="en-US" sz="100"/>
                    </a:p>
                  </a:txBody>
                  <a:tcPr marL="93260" marR="93260" marT="46630" marB="46630"/>
                </a:tc>
                <a:extLst>
                  <a:ext uri="{0D108BD9-81ED-4DB2-BD59-A6C34878D82A}">
                    <a16:rowId xmlns:a16="http://schemas.microsoft.com/office/drawing/2014/main" val="2221642017"/>
                  </a:ext>
                </a:extLst>
              </a:tr>
              <a:tr h="119166">
                <a:tc>
                  <a:txBody>
                    <a:bodyPr/>
                    <a:lstStyle/>
                    <a:p>
                      <a:endParaRPr lang="en-US" sz="100"/>
                    </a:p>
                  </a:txBody>
                  <a:tcPr marL="93260" marR="93260" marT="46630" marB="46630"/>
                </a:tc>
                <a:extLst>
                  <a:ext uri="{0D108BD9-81ED-4DB2-BD59-A6C34878D82A}">
                    <a16:rowId xmlns:a16="http://schemas.microsoft.com/office/drawing/2014/main" val="533299113"/>
                  </a:ext>
                </a:extLst>
              </a:tr>
              <a:tr h="119166">
                <a:tc>
                  <a:txBody>
                    <a:bodyPr/>
                    <a:lstStyle/>
                    <a:p>
                      <a:endParaRPr lang="en-US" sz="10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a:p>
                  </a:txBody>
                  <a:tcPr marL="93260" marR="93260" marT="46630" marB="46630"/>
                </a:tc>
                <a:extLst>
                  <a:ext uri="{0D108BD9-81ED-4DB2-BD59-A6C34878D82A}">
                    <a16:rowId xmlns:a16="http://schemas.microsoft.com/office/drawing/2014/main" val="1390310871"/>
                  </a:ext>
                </a:extLst>
              </a:tr>
              <a:tr h="119166">
                <a:tc>
                  <a:txBody>
                    <a:bodyPr/>
                    <a:lstStyle/>
                    <a:p>
                      <a:endParaRPr lang="en-US" sz="100"/>
                    </a:p>
                  </a:txBody>
                  <a:tcPr marL="93260" marR="93260" marT="46630" marB="46630"/>
                </a:tc>
                <a:extLst>
                  <a:ext uri="{0D108BD9-81ED-4DB2-BD59-A6C34878D82A}">
                    <a16:rowId xmlns:a16="http://schemas.microsoft.com/office/drawing/2014/main" val="461329599"/>
                  </a:ext>
                </a:extLst>
              </a:tr>
              <a:tr h="119166">
                <a:tc>
                  <a:txBody>
                    <a:bodyPr/>
                    <a:lstStyle/>
                    <a:p>
                      <a:endParaRPr lang="en-US" sz="10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a:p>
                  </a:txBody>
                  <a:tcPr marL="93260" marR="93260" marT="46630" marB="46630"/>
                </a:tc>
                <a:extLst>
                  <a:ext uri="{0D108BD9-81ED-4DB2-BD59-A6C34878D82A}">
                    <a16:rowId xmlns:a16="http://schemas.microsoft.com/office/drawing/2014/main" val="2912273029"/>
                  </a:ext>
                </a:extLst>
              </a:tr>
              <a:tr h="119166">
                <a:tc>
                  <a:txBody>
                    <a:bodyPr/>
                    <a:lstStyle/>
                    <a:p>
                      <a:endParaRPr lang="en-US" sz="10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a:p>
                  </a:txBody>
                  <a:tcPr marL="93260" marR="93260" marT="46630" marB="46630"/>
                </a:tc>
                <a:extLst>
                  <a:ext uri="{0D108BD9-81ED-4DB2-BD59-A6C34878D82A}">
                    <a16:rowId xmlns:a16="http://schemas.microsoft.com/office/drawing/2014/main" val="711804388"/>
                  </a:ext>
                </a:extLst>
              </a:tr>
              <a:tr h="119166">
                <a:tc>
                  <a:txBody>
                    <a:bodyPr/>
                    <a:lstStyle/>
                    <a:p>
                      <a:endParaRPr lang="en-US" sz="100"/>
                    </a:p>
                  </a:txBody>
                  <a:tcPr marL="93260" marR="93260" marT="46630" marB="46630"/>
                </a:tc>
                <a:extLst>
                  <a:ext uri="{0D108BD9-81ED-4DB2-BD59-A6C34878D82A}">
                    <a16:rowId xmlns:a16="http://schemas.microsoft.com/office/drawing/2014/main" val="3203896051"/>
                  </a:ext>
                </a:extLst>
              </a:tr>
              <a:tr h="119166">
                <a:tc>
                  <a:txBody>
                    <a:bodyPr/>
                    <a:lstStyle/>
                    <a:p>
                      <a:endParaRPr lang="en-US" sz="100"/>
                    </a:p>
                  </a:txBody>
                  <a:tcPr marL="93260" marR="93260" marT="46630" marB="46630"/>
                </a:tc>
                <a:extLst>
                  <a:ext uri="{0D108BD9-81ED-4DB2-BD59-A6C34878D82A}">
                    <a16:rowId xmlns:a16="http://schemas.microsoft.com/office/drawing/2014/main" val="1512798570"/>
                  </a:ext>
                </a:extLst>
              </a:tr>
              <a:tr h="119166">
                <a:tc>
                  <a:txBody>
                    <a:bodyPr/>
                    <a:lstStyle/>
                    <a:p>
                      <a:endParaRPr lang="en-US" sz="100"/>
                    </a:p>
                  </a:txBody>
                  <a:tcPr marL="93260" marR="93260" marT="46630" marB="46630"/>
                </a:tc>
                <a:extLst>
                  <a:ext uri="{0D108BD9-81ED-4DB2-BD59-A6C34878D82A}">
                    <a16:rowId xmlns:a16="http://schemas.microsoft.com/office/drawing/2014/main" val="3913215969"/>
                  </a:ext>
                </a:extLst>
              </a:tr>
              <a:tr h="119166">
                <a:tc>
                  <a:txBody>
                    <a:bodyPr/>
                    <a:lstStyle/>
                    <a:p>
                      <a:endParaRPr lang="en-US" sz="100"/>
                    </a:p>
                  </a:txBody>
                  <a:tcPr marL="93260" marR="93260" marT="46630" marB="46630"/>
                </a:tc>
                <a:extLst>
                  <a:ext uri="{0D108BD9-81ED-4DB2-BD59-A6C34878D82A}">
                    <a16:rowId xmlns:a16="http://schemas.microsoft.com/office/drawing/2014/main" val="2015698714"/>
                  </a:ext>
                </a:extLst>
              </a:tr>
              <a:tr h="119166">
                <a:tc>
                  <a:txBody>
                    <a:bodyPr/>
                    <a:lstStyle/>
                    <a:p>
                      <a:endParaRPr lang="en-US" sz="100"/>
                    </a:p>
                  </a:txBody>
                  <a:tcPr marL="93260" marR="93260" marT="46630" marB="46630"/>
                </a:tc>
                <a:extLst>
                  <a:ext uri="{0D108BD9-81ED-4DB2-BD59-A6C34878D82A}">
                    <a16:rowId xmlns:a16="http://schemas.microsoft.com/office/drawing/2014/main" val="4226514539"/>
                  </a:ext>
                </a:extLst>
              </a:tr>
              <a:tr h="119166">
                <a:tc>
                  <a:txBody>
                    <a:bodyPr/>
                    <a:lstStyle/>
                    <a:p>
                      <a:endParaRPr lang="en-US" sz="100"/>
                    </a:p>
                  </a:txBody>
                  <a:tcPr marL="93260" marR="93260" marT="46630" marB="46630"/>
                </a:tc>
                <a:extLst>
                  <a:ext uri="{0D108BD9-81ED-4DB2-BD59-A6C34878D82A}">
                    <a16:rowId xmlns:a16="http://schemas.microsoft.com/office/drawing/2014/main" val="1969448311"/>
                  </a:ext>
                </a:extLst>
              </a:tr>
              <a:tr h="119166">
                <a:tc>
                  <a:txBody>
                    <a:bodyPr/>
                    <a:lstStyle/>
                    <a:p>
                      <a:endParaRPr lang="en-US" sz="100"/>
                    </a:p>
                  </a:txBody>
                  <a:tcPr marL="93260" marR="93260" marT="46630" marB="46630"/>
                </a:tc>
                <a:extLst>
                  <a:ext uri="{0D108BD9-81ED-4DB2-BD59-A6C34878D82A}">
                    <a16:rowId xmlns:a16="http://schemas.microsoft.com/office/drawing/2014/main" val="2775494154"/>
                  </a:ext>
                </a:extLst>
              </a:tr>
              <a:tr h="119166">
                <a:tc>
                  <a:txBody>
                    <a:bodyPr/>
                    <a:lstStyle/>
                    <a:p>
                      <a:endParaRPr lang="en-US" sz="100"/>
                    </a:p>
                  </a:txBody>
                  <a:tcPr marL="93260" marR="93260" marT="46630" marB="46630"/>
                </a:tc>
                <a:extLst>
                  <a:ext uri="{0D108BD9-81ED-4DB2-BD59-A6C34878D82A}">
                    <a16:rowId xmlns:a16="http://schemas.microsoft.com/office/drawing/2014/main" val="4251033641"/>
                  </a:ext>
                </a:extLst>
              </a:tr>
            </a:tbl>
          </a:graphicData>
        </a:graphic>
      </p:graphicFrame>
      <p:graphicFrame>
        <p:nvGraphicFramePr>
          <p:cNvPr id="18" name="Table 17">
            <a:extLst>
              <a:ext uri="{FF2B5EF4-FFF2-40B4-BE49-F238E27FC236}">
                <a16:creationId xmlns:a16="http://schemas.microsoft.com/office/drawing/2014/main" id="{5EB06F43-A68B-4143-A09C-86DC8730877F}"/>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tc>
                <a:extLst>
                  <a:ext uri="{0D108BD9-81ED-4DB2-BD59-A6C34878D82A}">
                    <a16:rowId xmlns:a16="http://schemas.microsoft.com/office/drawing/2014/main" val="2633241033"/>
                  </a:ext>
                </a:extLst>
              </a:tr>
              <a:tr h="119166">
                <a:tc>
                  <a:txBody>
                    <a:bodyPr/>
                    <a:lstStyle/>
                    <a:p>
                      <a:endParaRPr lang="en-US" sz="100"/>
                    </a:p>
                  </a:txBody>
                  <a:tcPr marL="93260" marR="93260" marT="46630" marB="46630"/>
                </a:tc>
                <a:extLst>
                  <a:ext uri="{0D108BD9-81ED-4DB2-BD59-A6C34878D82A}">
                    <a16:rowId xmlns:a16="http://schemas.microsoft.com/office/drawing/2014/main" val="3568814861"/>
                  </a:ext>
                </a:extLst>
              </a:tr>
              <a:tr h="119166">
                <a:tc>
                  <a:txBody>
                    <a:bodyPr/>
                    <a:lstStyle/>
                    <a:p>
                      <a:endParaRPr lang="en-US" sz="100"/>
                    </a:p>
                  </a:txBody>
                  <a:tcPr marL="93260" marR="93260" marT="46630" marB="46630"/>
                </a:tc>
                <a:extLst>
                  <a:ext uri="{0D108BD9-81ED-4DB2-BD59-A6C34878D82A}">
                    <a16:rowId xmlns:a16="http://schemas.microsoft.com/office/drawing/2014/main" val="2221642017"/>
                  </a:ext>
                </a:extLst>
              </a:tr>
              <a:tr h="119166">
                <a:tc>
                  <a:txBody>
                    <a:bodyPr/>
                    <a:lstStyle/>
                    <a:p>
                      <a:endParaRPr lang="en-US" sz="100"/>
                    </a:p>
                  </a:txBody>
                  <a:tcPr marL="93260" marR="93260" marT="46630" marB="46630"/>
                </a:tc>
                <a:extLst>
                  <a:ext uri="{0D108BD9-81ED-4DB2-BD59-A6C34878D82A}">
                    <a16:rowId xmlns:a16="http://schemas.microsoft.com/office/drawing/2014/main" val="533299113"/>
                  </a:ext>
                </a:extLst>
              </a:tr>
              <a:tr h="119166">
                <a:tc>
                  <a:txBody>
                    <a:bodyPr/>
                    <a:lstStyle/>
                    <a:p>
                      <a:endParaRPr lang="en-US" sz="10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a:p>
                  </a:txBody>
                  <a:tcPr marL="93260" marR="93260" marT="46630" marB="46630"/>
                </a:tc>
                <a:extLst>
                  <a:ext uri="{0D108BD9-81ED-4DB2-BD59-A6C34878D82A}">
                    <a16:rowId xmlns:a16="http://schemas.microsoft.com/office/drawing/2014/main" val="1390310871"/>
                  </a:ext>
                </a:extLst>
              </a:tr>
              <a:tr h="119166">
                <a:tc>
                  <a:txBody>
                    <a:bodyPr/>
                    <a:lstStyle/>
                    <a:p>
                      <a:endParaRPr lang="en-US" sz="100"/>
                    </a:p>
                  </a:txBody>
                  <a:tcPr marL="93260" marR="93260" marT="46630" marB="46630"/>
                </a:tc>
                <a:extLst>
                  <a:ext uri="{0D108BD9-81ED-4DB2-BD59-A6C34878D82A}">
                    <a16:rowId xmlns:a16="http://schemas.microsoft.com/office/drawing/2014/main" val="461329599"/>
                  </a:ext>
                </a:extLst>
              </a:tr>
              <a:tr h="119166">
                <a:tc>
                  <a:txBody>
                    <a:bodyPr/>
                    <a:lstStyle/>
                    <a:p>
                      <a:endParaRPr lang="en-US" sz="10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a:p>
                  </a:txBody>
                  <a:tcPr marL="93260" marR="93260" marT="46630" marB="46630"/>
                </a:tc>
                <a:extLst>
                  <a:ext uri="{0D108BD9-81ED-4DB2-BD59-A6C34878D82A}">
                    <a16:rowId xmlns:a16="http://schemas.microsoft.com/office/drawing/2014/main" val="2912273029"/>
                  </a:ext>
                </a:extLst>
              </a:tr>
              <a:tr h="119166">
                <a:tc>
                  <a:txBody>
                    <a:bodyPr/>
                    <a:lstStyle/>
                    <a:p>
                      <a:endParaRPr lang="en-US" sz="10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a:p>
                  </a:txBody>
                  <a:tcPr marL="93260" marR="93260" marT="46630" marB="46630"/>
                </a:tc>
                <a:extLst>
                  <a:ext uri="{0D108BD9-81ED-4DB2-BD59-A6C34878D82A}">
                    <a16:rowId xmlns:a16="http://schemas.microsoft.com/office/drawing/2014/main" val="711804388"/>
                  </a:ext>
                </a:extLst>
              </a:tr>
              <a:tr h="119166">
                <a:tc>
                  <a:txBody>
                    <a:bodyPr/>
                    <a:lstStyle/>
                    <a:p>
                      <a:endParaRPr lang="en-US" sz="100"/>
                    </a:p>
                  </a:txBody>
                  <a:tcPr marL="93260" marR="93260" marT="46630" marB="46630"/>
                </a:tc>
                <a:extLst>
                  <a:ext uri="{0D108BD9-81ED-4DB2-BD59-A6C34878D82A}">
                    <a16:rowId xmlns:a16="http://schemas.microsoft.com/office/drawing/2014/main" val="320389605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19" name="Table 18">
            <a:extLst>
              <a:ext uri="{FF2B5EF4-FFF2-40B4-BE49-F238E27FC236}">
                <a16:creationId xmlns:a16="http://schemas.microsoft.com/office/drawing/2014/main" id="{2C89615E-052E-4158-B0DA-11203F831EC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tc>
                <a:extLst>
                  <a:ext uri="{0D108BD9-81ED-4DB2-BD59-A6C34878D82A}">
                    <a16:rowId xmlns:a16="http://schemas.microsoft.com/office/drawing/2014/main" val="2633241033"/>
                  </a:ext>
                </a:extLst>
              </a:tr>
              <a:tr h="119166">
                <a:tc>
                  <a:txBody>
                    <a:bodyPr/>
                    <a:lstStyle/>
                    <a:p>
                      <a:endParaRPr lang="en-US" sz="100"/>
                    </a:p>
                  </a:txBody>
                  <a:tcPr marL="93260" marR="93260" marT="46630" marB="46630"/>
                </a:tc>
                <a:extLst>
                  <a:ext uri="{0D108BD9-81ED-4DB2-BD59-A6C34878D82A}">
                    <a16:rowId xmlns:a16="http://schemas.microsoft.com/office/drawing/2014/main" val="3568814861"/>
                  </a:ext>
                </a:extLst>
              </a:tr>
              <a:tr h="119166">
                <a:tc>
                  <a:txBody>
                    <a:bodyPr/>
                    <a:lstStyle/>
                    <a:p>
                      <a:endParaRPr lang="en-US" sz="100"/>
                    </a:p>
                  </a:txBody>
                  <a:tcPr marL="93260" marR="93260" marT="46630" marB="46630"/>
                </a:tc>
                <a:extLst>
                  <a:ext uri="{0D108BD9-81ED-4DB2-BD59-A6C34878D82A}">
                    <a16:rowId xmlns:a16="http://schemas.microsoft.com/office/drawing/2014/main" val="2221642017"/>
                  </a:ext>
                </a:extLst>
              </a:tr>
              <a:tr h="119166">
                <a:tc>
                  <a:txBody>
                    <a:bodyPr/>
                    <a:lstStyle/>
                    <a:p>
                      <a:endParaRPr lang="en-US" sz="100"/>
                    </a:p>
                  </a:txBody>
                  <a:tcPr marL="93260" marR="93260" marT="46630" marB="46630"/>
                </a:tc>
                <a:extLst>
                  <a:ext uri="{0D108BD9-81ED-4DB2-BD59-A6C34878D82A}">
                    <a16:rowId xmlns:a16="http://schemas.microsoft.com/office/drawing/2014/main" val="533299113"/>
                  </a:ext>
                </a:extLst>
              </a:tr>
              <a:tr h="119166">
                <a:tc>
                  <a:txBody>
                    <a:bodyPr/>
                    <a:lstStyle/>
                    <a:p>
                      <a:endParaRPr lang="en-US" sz="10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a:p>
                  </a:txBody>
                  <a:tcPr marL="93260" marR="93260" marT="46630" marB="46630"/>
                </a:tc>
                <a:extLst>
                  <a:ext uri="{0D108BD9-81ED-4DB2-BD59-A6C34878D82A}">
                    <a16:rowId xmlns:a16="http://schemas.microsoft.com/office/drawing/2014/main" val="1390310871"/>
                  </a:ext>
                </a:extLst>
              </a:tr>
              <a:tr h="119166">
                <a:tc>
                  <a:txBody>
                    <a:bodyPr/>
                    <a:lstStyle/>
                    <a:p>
                      <a:endParaRPr lang="en-US" sz="100"/>
                    </a:p>
                  </a:txBody>
                  <a:tcPr marL="93260" marR="93260" marT="46630" marB="46630"/>
                </a:tc>
                <a:extLst>
                  <a:ext uri="{0D108BD9-81ED-4DB2-BD59-A6C34878D82A}">
                    <a16:rowId xmlns:a16="http://schemas.microsoft.com/office/drawing/2014/main" val="461329599"/>
                  </a:ext>
                </a:extLst>
              </a:tr>
              <a:tr h="119166">
                <a:tc>
                  <a:txBody>
                    <a:bodyPr/>
                    <a:lstStyle/>
                    <a:p>
                      <a:endParaRPr lang="en-US" sz="10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a:p>
                  </a:txBody>
                  <a:tcPr marL="93260" marR="93260" marT="46630" marB="46630"/>
                </a:tc>
                <a:extLst>
                  <a:ext uri="{0D108BD9-81ED-4DB2-BD59-A6C34878D82A}">
                    <a16:rowId xmlns:a16="http://schemas.microsoft.com/office/drawing/2014/main" val="2912273029"/>
                  </a:ext>
                </a:extLst>
              </a:tr>
              <a:tr h="119166">
                <a:tc>
                  <a:txBody>
                    <a:bodyPr/>
                    <a:lstStyle/>
                    <a:p>
                      <a:endParaRPr lang="en-US" sz="100"/>
                    </a:p>
                  </a:txBody>
                  <a:tcPr marL="93260" marR="93260" marT="46630" marB="46630"/>
                </a:tc>
                <a:extLst>
                  <a:ext uri="{0D108BD9-81ED-4DB2-BD59-A6C34878D82A}">
                    <a16:rowId xmlns:a16="http://schemas.microsoft.com/office/drawing/2014/main" val="2370874996"/>
                  </a:ext>
                </a:extLst>
              </a:tr>
              <a:tr h="119166">
                <a:tc>
                  <a:txBody>
                    <a:bodyPr/>
                    <a:lstStyle/>
                    <a:p>
                      <a:endParaRPr lang="en-US" sz="100"/>
                    </a:p>
                  </a:txBody>
                  <a:tcPr marL="93260" marR="93260" marT="46630" marB="46630"/>
                </a:tc>
                <a:extLst>
                  <a:ext uri="{0D108BD9-81ED-4DB2-BD59-A6C34878D82A}">
                    <a16:rowId xmlns:a16="http://schemas.microsoft.com/office/drawing/2014/main" val="3790579215"/>
                  </a:ext>
                </a:extLst>
              </a:tr>
              <a:tr h="119166">
                <a:tc>
                  <a:txBody>
                    <a:bodyPr/>
                    <a:lstStyle/>
                    <a:p>
                      <a:endParaRPr lang="en-US" sz="100"/>
                    </a:p>
                  </a:txBody>
                  <a:tcPr marL="93260" marR="93260" marT="46630" marB="46630"/>
                </a:tc>
                <a:extLst>
                  <a:ext uri="{0D108BD9-81ED-4DB2-BD59-A6C34878D82A}">
                    <a16:rowId xmlns:a16="http://schemas.microsoft.com/office/drawing/2014/main" val="504139336"/>
                  </a:ext>
                </a:extLst>
              </a:tr>
              <a:tr h="119166">
                <a:tc>
                  <a:txBody>
                    <a:bodyPr/>
                    <a:lstStyle/>
                    <a:p>
                      <a:endParaRPr lang="en-US" sz="100"/>
                    </a:p>
                  </a:txBody>
                  <a:tcPr marL="93260" marR="93260" marT="46630" marB="46630"/>
                </a:tc>
                <a:extLst>
                  <a:ext uri="{0D108BD9-81ED-4DB2-BD59-A6C34878D82A}">
                    <a16:rowId xmlns:a16="http://schemas.microsoft.com/office/drawing/2014/main" val="3076058989"/>
                  </a:ext>
                </a:extLst>
              </a:tr>
              <a:tr h="119166">
                <a:tc>
                  <a:txBody>
                    <a:bodyPr/>
                    <a:lstStyle/>
                    <a:p>
                      <a:endParaRPr lang="en-US" sz="100"/>
                    </a:p>
                  </a:txBody>
                  <a:tcPr marL="93260" marR="93260" marT="46630" marB="46630"/>
                </a:tc>
                <a:extLst>
                  <a:ext uri="{0D108BD9-81ED-4DB2-BD59-A6C34878D82A}">
                    <a16:rowId xmlns:a16="http://schemas.microsoft.com/office/drawing/2014/main" val="3254772012"/>
                  </a:ext>
                </a:extLst>
              </a:tr>
              <a:tr h="119166">
                <a:tc>
                  <a:txBody>
                    <a:bodyPr/>
                    <a:lstStyle/>
                    <a:p>
                      <a:endParaRPr lang="en-US" sz="100"/>
                    </a:p>
                  </a:txBody>
                  <a:tcPr marL="93260" marR="93260" marT="46630" marB="46630"/>
                </a:tc>
                <a:extLst>
                  <a:ext uri="{0D108BD9-81ED-4DB2-BD59-A6C34878D82A}">
                    <a16:rowId xmlns:a16="http://schemas.microsoft.com/office/drawing/2014/main" val="1921804438"/>
                  </a:ext>
                </a:extLst>
              </a:tr>
              <a:tr h="119166">
                <a:tc>
                  <a:txBody>
                    <a:bodyPr/>
                    <a:lstStyle/>
                    <a:p>
                      <a:endParaRPr lang="en-US" sz="100"/>
                    </a:p>
                  </a:txBody>
                  <a:tcPr marL="93260" marR="93260" marT="46630" marB="46630"/>
                </a:tc>
                <a:extLst>
                  <a:ext uri="{0D108BD9-81ED-4DB2-BD59-A6C34878D82A}">
                    <a16:rowId xmlns:a16="http://schemas.microsoft.com/office/drawing/2014/main" val="208109676"/>
                  </a:ext>
                </a:extLst>
              </a:tr>
              <a:tr h="119166">
                <a:tc>
                  <a:txBody>
                    <a:bodyPr/>
                    <a:lstStyle/>
                    <a:p>
                      <a:endParaRPr lang="en-US" sz="100"/>
                    </a:p>
                  </a:txBody>
                  <a:tcPr marL="93260" marR="93260" marT="46630" marB="46630"/>
                </a:tc>
                <a:extLst>
                  <a:ext uri="{0D108BD9-81ED-4DB2-BD59-A6C34878D82A}">
                    <a16:rowId xmlns:a16="http://schemas.microsoft.com/office/drawing/2014/main" val="2328149508"/>
                  </a:ext>
                </a:extLst>
              </a:tr>
              <a:tr h="119166">
                <a:tc>
                  <a:txBody>
                    <a:bodyPr/>
                    <a:lstStyle/>
                    <a:p>
                      <a:endParaRPr lang="en-US" sz="100"/>
                    </a:p>
                  </a:txBody>
                  <a:tcPr marL="93260" marR="93260" marT="46630" marB="46630"/>
                </a:tc>
                <a:extLst>
                  <a:ext uri="{0D108BD9-81ED-4DB2-BD59-A6C34878D82A}">
                    <a16:rowId xmlns:a16="http://schemas.microsoft.com/office/drawing/2014/main" val="276937333"/>
                  </a:ext>
                </a:extLst>
              </a:tr>
              <a:tr h="119166">
                <a:tc>
                  <a:txBody>
                    <a:bodyPr/>
                    <a:lstStyle/>
                    <a:p>
                      <a:endParaRPr lang="en-US" sz="100"/>
                    </a:p>
                  </a:txBody>
                  <a:tcPr marL="93260" marR="93260" marT="46630" marB="46630"/>
                </a:tc>
                <a:extLst>
                  <a:ext uri="{0D108BD9-81ED-4DB2-BD59-A6C34878D82A}">
                    <a16:rowId xmlns:a16="http://schemas.microsoft.com/office/drawing/2014/main" val="711804388"/>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20" name="Rectangle 19">
            <a:extLst>
              <a:ext uri="{FF2B5EF4-FFF2-40B4-BE49-F238E27FC236}">
                <a16:creationId xmlns:a16="http://schemas.microsoft.com/office/drawing/2014/main" id="{7EB3933C-AF5F-4ABB-9341-D3AE1CBB655B}"/>
              </a:ext>
            </a:extLst>
          </p:cNvPr>
          <p:cNvSpPr/>
          <p:nvPr/>
        </p:nvSpPr>
        <p:spPr>
          <a:xfrm>
            <a:off x="8555536" y="4337283"/>
            <a:ext cx="932603" cy="93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1" name="TextBox 20">
            <a:extLst>
              <a:ext uri="{FF2B5EF4-FFF2-40B4-BE49-F238E27FC236}">
                <a16:creationId xmlns:a16="http://schemas.microsoft.com/office/drawing/2014/main" id="{5C2CA7AD-406E-47D2-9053-CBD29FFB81E3}"/>
              </a:ext>
            </a:extLst>
          </p:cNvPr>
          <p:cNvSpPr txBox="1"/>
          <p:nvPr/>
        </p:nvSpPr>
        <p:spPr>
          <a:xfrm>
            <a:off x="9618062" y="4196026"/>
            <a:ext cx="849763" cy="286306"/>
          </a:xfrm>
          <a:prstGeom prst="rect">
            <a:avLst/>
          </a:prstGeom>
          <a:noFill/>
        </p:spPr>
        <p:txBody>
          <a:bodyPr wrap="none" rtlCol="0">
            <a:spAutoFit/>
          </a:bodyPr>
          <a:lstStyle/>
          <a:p>
            <a:pPr defTabSz="932597"/>
            <a:r>
              <a:rPr lang="en-US" sz="1224" err="1">
                <a:solidFill>
                  <a:prstClr val="black"/>
                </a:solidFill>
                <a:latin typeface="Calibri" panose="020F0502020204030204"/>
              </a:rPr>
              <a:t>smallrc</a:t>
            </a:r>
            <a:r>
              <a:rPr lang="en-US" sz="1224">
                <a:solidFill>
                  <a:prstClr val="black"/>
                </a:solidFill>
                <a:latin typeface="Calibri" panose="020F0502020204030204"/>
              </a:rPr>
              <a:t> - 7</a:t>
            </a:r>
          </a:p>
        </p:txBody>
      </p:sp>
      <p:sp>
        <p:nvSpPr>
          <p:cNvPr id="22" name="Rectangle 21">
            <a:extLst>
              <a:ext uri="{FF2B5EF4-FFF2-40B4-BE49-F238E27FC236}">
                <a16:creationId xmlns:a16="http://schemas.microsoft.com/office/drawing/2014/main" id="{8A72FC2B-98C4-48F1-912F-0BBE7C2C2DF6}"/>
              </a:ext>
            </a:extLst>
          </p:cNvPr>
          <p:cNvSpPr/>
          <p:nvPr/>
        </p:nvSpPr>
        <p:spPr>
          <a:xfrm>
            <a:off x="8555536" y="3924616"/>
            <a:ext cx="932603" cy="932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3" name="TextBox 22">
            <a:extLst>
              <a:ext uri="{FF2B5EF4-FFF2-40B4-BE49-F238E27FC236}">
                <a16:creationId xmlns:a16="http://schemas.microsoft.com/office/drawing/2014/main" id="{A9B82158-C8BD-41A3-B254-DF87F242EBBA}"/>
              </a:ext>
            </a:extLst>
          </p:cNvPr>
          <p:cNvSpPr txBox="1"/>
          <p:nvPr/>
        </p:nvSpPr>
        <p:spPr>
          <a:xfrm>
            <a:off x="9618062" y="3829990"/>
            <a:ext cx="1019468" cy="286306"/>
          </a:xfrm>
          <a:prstGeom prst="rect">
            <a:avLst/>
          </a:prstGeom>
          <a:noFill/>
        </p:spPr>
        <p:txBody>
          <a:bodyPr wrap="none" rtlCol="0">
            <a:spAutoFit/>
          </a:bodyPr>
          <a:lstStyle/>
          <a:p>
            <a:pPr defTabSz="932597"/>
            <a:r>
              <a:rPr lang="en-US" sz="1224">
                <a:solidFill>
                  <a:prstClr val="black"/>
                </a:solidFill>
                <a:latin typeface="Calibri" panose="020F0502020204030204"/>
              </a:rPr>
              <a:t>staticrc10 - 1</a:t>
            </a:r>
          </a:p>
        </p:txBody>
      </p:sp>
      <p:graphicFrame>
        <p:nvGraphicFramePr>
          <p:cNvPr id="24" name="Table 23">
            <a:extLst>
              <a:ext uri="{FF2B5EF4-FFF2-40B4-BE49-F238E27FC236}">
                <a16:creationId xmlns:a16="http://schemas.microsoft.com/office/drawing/2014/main" id="{DF63F816-2C2A-4A50-BDE8-D34A698F0D3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tc>
                <a:extLst>
                  <a:ext uri="{0D108BD9-81ED-4DB2-BD59-A6C34878D82A}">
                    <a16:rowId xmlns:a16="http://schemas.microsoft.com/office/drawing/2014/main" val="2633241033"/>
                  </a:ext>
                </a:extLst>
              </a:tr>
              <a:tr h="119166">
                <a:tc>
                  <a:txBody>
                    <a:bodyPr/>
                    <a:lstStyle/>
                    <a:p>
                      <a:endParaRPr lang="en-US" sz="100"/>
                    </a:p>
                  </a:txBody>
                  <a:tcPr marL="93260" marR="93260" marT="46630" marB="46630"/>
                </a:tc>
                <a:extLst>
                  <a:ext uri="{0D108BD9-81ED-4DB2-BD59-A6C34878D82A}">
                    <a16:rowId xmlns:a16="http://schemas.microsoft.com/office/drawing/2014/main" val="3568814861"/>
                  </a:ext>
                </a:extLst>
              </a:tr>
              <a:tr h="119166">
                <a:tc>
                  <a:txBody>
                    <a:bodyPr/>
                    <a:lstStyle/>
                    <a:p>
                      <a:endParaRPr lang="en-US" sz="100"/>
                    </a:p>
                  </a:txBody>
                  <a:tcPr marL="93260" marR="93260" marT="46630" marB="46630"/>
                </a:tc>
                <a:extLst>
                  <a:ext uri="{0D108BD9-81ED-4DB2-BD59-A6C34878D82A}">
                    <a16:rowId xmlns:a16="http://schemas.microsoft.com/office/drawing/2014/main" val="2221642017"/>
                  </a:ext>
                </a:extLst>
              </a:tr>
              <a:tr h="119166">
                <a:tc>
                  <a:txBody>
                    <a:bodyPr/>
                    <a:lstStyle/>
                    <a:p>
                      <a:endParaRPr lang="en-US" sz="100"/>
                    </a:p>
                  </a:txBody>
                  <a:tcPr marL="93260" marR="93260" marT="46630" marB="46630"/>
                </a:tc>
                <a:extLst>
                  <a:ext uri="{0D108BD9-81ED-4DB2-BD59-A6C34878D82A}">
                    <a16:rowId xmlns:a16="http://schemas.microsoft.com/office/drawing/2014/main" val="533299113"/>
                  </a:ext>
                </a:extLst>
              </a:tr>
              <a:tr h="119166">
                <a:tc>
                  <a:txBody>
                    <a:bodyPr/>
                    <a:lstStyle/>
                    <a:p>
                      <a:endParaRPr lang="en-US" sz="10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a:p>
                  </a:txBody>
                  <a:tcPr marL="93260" marR="93260" marT="46630" marB="46630"/>
                </a:tc>
                <a:extLst>
                  <a:ext uri="{0D108BD9-81ED-4DB2-BD59-A6C34878D82A}">
                    <a16:rowId xmlns:a16="http://schemas.microsoft.com/office/drawing/2014/main" val="1390310871"/>
                  </a:ext>
                </a:extLst>
              </a:tr>
              <a:tr h="119166">
                <a:tc>
                  <a:txBody>
                    <a:bodyPr/>
                    <a:lstStyle/>
                    <a:p>
                      <a:endParaRPr lang="en-US" sz="100"/>
                    </a:p>
                  </a:txBody>
                  <a:tcPr marL="93260" marR="93260" marT="46630" marB="46630"/>
                </a:tc>
                <a:extLst>
                  <a:ext uri="{0D108BD9-81ED-4DB2-BD59-A6C34878D82A}">
                    <a16:rowId xmlns:a16="http://schemas.microsoft.com/office/drawing/2014/main" val="461329599"/>
                  </a:ext>
                </a:extLst>
              </a:tr>
              <a:tr h="119166">
                <a:tc>
                  <a:txBody>
                    <a:bodyPr/>
                    <a:lstStyle/>
                    <a:p>
                      <a:endParaRPr lang="en-US" sz="10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tc>
                <a:extLst>
                  <a:ext uri="{0D108BD9-81ED-4DB2-BD59-A6C34878D82A}">
                    <a16:rowId xmlns:a16="http://schemas.microsoft.com/office/drawing/2014/main" val="1955660409"/>
                  </a:ext>
                </a:extLst>
              </a:tr>
              <a:tr h="119166">
                <a:tc>
                  <a:txBody>
                    <a:bodyPr/>
                    <a:lstStyle/>
                    <a:p>
                      <a:endParaRPr lang="en-US" sz="100"/>
                    </a:p>
                  </a:txBody>
                  <a:tcPr marL="93260" marR="93260" marT="46630" marB="46630"/>
                </a:tc>
                <a:extLst>
                  <a:ext uri="{0D108BD9-81ED-4DB2-BD59-A6C34878D82A}">
                    <a16:rowId xmlns:a16="http://schemas.microsoft.com/office/drawing/2014/main" val="3800911132"/>
                  </a:ext>
                </a:extLst>
              </a:tr>
              <a:tr h="119166">
                <a:tc>
                  <a:txBody>
                    <a:bodyPr/>
                    <a:lstStyle/>
                    <a:p>
                      <a:endParaRPr lang="en-US" sz="100"/>
                    </a:p>
                  </a:txBody>
                  <a:tcPr marL="93260" marR="93260" marT="46630" marB="46630"/>
                </a:tc>
                <a:extLst>
                  <a:ext uri="{0D108BD9-81ED-4DB2-BD59-A6C34878D82A}">
                    <a16:rowId xmlns:a16="http://schemas.microsoft.com/office/drawing/2014/main" val="2450194821"/>
                  </a:ext>
                </a:extLst>
              </a:tr>
              <a:tr h="119166">
                <a:tc>
                  <a:txBody>
                    <a:bodyPr/>
                    <a:lstStyle/>
                    <a:p>
                      <a:endParaRPr lang="en-US" sz="100"/>
                    </a:p>
                  </a:txBody>
                  <a:tcPr marL="93260" marR="93260" marT="46630" marB="46630"/>
                </a:tc>
                <a:extLst>
                  <a:ext uri="{0D108BD9-81ED-4DB2-BD59-A6C34878D82A}">
                    <a16:rowId xmlns:a16="http://schemas.microsoft.com/office/drawing/2014/main" val="2309250393"/>
                  </a:ext>
                </a:extLst>
              </a:tr>
              <a:tr h="119166">
                <a:tc>
                  <a:txBody>
                    <a:bodyPr/>
                    <a:lstStyle/>
                    <a:p>
                      <a:endParaRPr lang="en-US" sz="100"/>
                    </a:p>
                  </a:txBody>
                  <a:tcPr marL="93260" marR="93260" marT="46630" marB="46630"/>
                </a:tc>
                <a:extLst>
                  <a:ext uri="{0D108BD9-81ED-4DB2-BD59-A6C34878D82A}">
                    <a16:rowId xmlns:a16="http://schemas.microsoft.com/office/drawing/2014/main" val="4168634032"/>
                  </a:ext>
                </a:extLst>
              </a:tr>
              <a:tr h="119166">
                <a:tc>
                  <a:txBody>
                    <a:bodyPr/>
                    <a:lstStyle/>
                    <a:p>
                      <a:endParaRPr lang="en-US" sz="100"/>
                    </a:p>
                  </a:txBody>
                  <a:tcPr marL="93260" marR="93260" marT="46630" marB="46630"/>
                </a:tc>
                <a:extLst>
                  <a:ext uri="{0D108BD9-81ED-4DB2-BD59-A6C34878D82A}">
                    <a16:rowId xmlns:a16="http://schemas.microsoft.com/office/drawing/2014/main" val="97547552"/>
                  </a:ext>
                </a:extLst>
              </a:tr>
              <a:tr h="119166">
                <a:tc>
                  <a:txBody>
                    <a:bodyPr/>
                    <a:lstStyle/>
                    <a:p>
                      <a:endParaRPr lang="en-US" sz="100"/>
                    </a:p>
                  </a:txBody>
                  <a:tcPr marL="93260" marR="93260" marT="46630" marB="46630"/>
                </a:tc>
                <a:extLst>
                  <a:ext uri="{0D108BD9-81ED-4DB2-BD59-A6C34878D82A}">
                    <a16:rowId xmlns:a16="http://schemas.microsoft.com/office/drawing/2014/main" val="2912273029"/>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25" name="Rectangle 24">
            <a:extLst>
              <a:ext uri="{FF2B5EF4-FFF2-40B4-BE49-F238E27FC236}">
                <a16:creationId xmlns:a16="http://schemas.microsoft.com/office/drawing/2014/main" id="{90596A2F-66A8-4601-AF9F-40D5D5FA73C8}"/>
              </a:ext>
            </a:extLst>
          </p:cNvPr>
          <p:cNvSpPr/>
          <p:nvPr/>
        </p:nvSpPr>
        <p:spPr>
          <a:xfrm>
            <a:off x="8555536" y="3511949"/>
            <a:ext cx="932603" cy="932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6" name="TextBox 25">
            <a:extLst>
              <a:ext uri="{FF2B5EF4-FFF2-40B4-BE49-F238E27FC236}">
                <a16:creationId xmlns:a16="http://schemas.microsoft.com/office/drawing/2014/main" id="{E2A2C0D1-F8FF-40E1-B580-670B4ACC4E33}"/>
              </a:ext>
            </a:extLst>
          </p:cNvPr>
          <p:cNvSpPr txBox="1"/>
          <p:nvPr/>
        </p:nvSpPr>
        <p:spPr>
          <a:xfrm>
            <a:off x="9618062" y="3417322"/>
            <a:ext cx="1019468" cy="286306"/>
          </a:xfrm>
          <a:prstGeom prst="rect">
            <a:avLst/>
          </a:prstGeom>
          <a:noFill/>
        </p:spPr>
        <p:txBody>
          <a:bodyPr wrap="none" rtlCol="0">
            <a:spAutoFit/>
          </a:bodyPr>
          <a:lstStyle/>
          <a:p>
            <a:pPr defTabSz="932597"/>
            <a:r>
              <a:rPr lang="en-US" sz="1224">
                <a:solidFill>
                  <a:prstClr val="black"/>
                </a:solidFill>
                <a:latin typeface="Calibri" panose="020F0502020204030204"/>
              </a:rPr>
              <a:t>staticrc20 - 2</a:t>
            </a:r>
          </a:p>
        </p:txBody>
      </p:sp>
      <p:graphicFrame>
        <p:nvGraphicFramePr>
          <p:cNvPr id="27" name="Table 26">
            <a:extLst>
              <a:ext uri="{FF2B5EF4-FFF2-40B4-BE49-F238E27FC236}">
                <a16:creationId xmlns:a16="http://schemas.microsoft.com/office/drawing/2014/main" id="{A2AF024A-A582-441A-AD22-4C2BFF7B801F}"/>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tc>
                <a:extLst>
                  <a:ext uri="{0D108BD9-81ED-4DB2-BD59-A6C34878D82A}">
                    <a16:rowId xmlns:a16="http://schemas.microsoft.com/office/drawing/2014/main" val="2633241033"/>
                  </a:ext>
                </a:extLst>
              </a:tr>
              <a:tr h="119166">
                <a:tc>
                  <a:txBody>
                    <a:bodyPr/>
                    <a:lstStyle/>
                    <a:p>
                      <a:endParaRPr lang="en-US" sz="100"/>
                    </a:p>
                  </a:txBody>
                  <a:tcPr marL="93260" marR="93260" marT="46630" marB="46630"/>
                </a:tc>
                <a:extLst>
                  <a:ext uri="{0D108BD9-81ED-4DB2-BD59-A6C34878D82A}">
                    <a16:rowId xmlns:a16="http://schemas.microsoft.com/office/drawing/2014/main" val="3568814861"/>
                  </a:ext>
                </a:extLst>
              </a:tr>
              <a:tr h="119166">
                <a:tc>
                  <a:txBody>
                    <a:bodyPr/>
                    <a:lstStyle/>
                    <a:p>
                      <a:endParaRPr lang="en-US" sz="100"/>
                    </a:p>
                  </a:txBody>
                  <a:tcPr marL="93260" marR="93260" marT="46630" marB="46630"/>
                </a:tc>
                <a:extLst>
                  <a:ext uri="{0D108BD9-81ED-4DB2-BD59-A6C34878D82A}">
                    <a16:rowId xmlns:a16="http://schemas.microsoft.com/office/drawing/2014/main" val="2221642017"/>
                  </a:ext>
                </a:extLst>
              </a:tr>
              <a:tr h="119166">
                <a:tc>
                  <a:txBody>
                    <a:bodyPr/>
                    <a:lstStyle/>
                    <a:p>
                      <a:endParaRPr lang="en-US" sz="100"/>
                    </a:p>
                  </a:txBody>
                  <a:tcPr marL="93260" marR="93260" marT="46630" marB="46630"/>
                </a:tc>
                <a:extLst>
                  <a:ext uri="{0D108BD9-81ED-4DB2-BD59-A6C34878D82A}">
                    <a16:rowId xmlns:a16="http://schemas.microsoft.com/office/drawing/2014/main" val="533299113"/>
                  </a:ext>
                </a:extLst>
              </a:tr>
              <a:tr h="119166">
                <a:tc>
                  <a:txBody>
                    <a:bodyPr/>
                    <a:lstStyle/>
                    <a:p>
                      <a:endParaRPr lang="en-US" sz="10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a:p>
                  </a:txBody>
                  <a:tcPr marL="93260" marR="93260" marT="46630" marB="46630"/>
                </a:tc>
                <a:extLst>
                  <a:ext uri="{0D108BD9-81ED-4DB2-BD59-A6C34878D82A}">
                    <a16:rowId xmlns:a16="http://schemas.microsoft.com/office/drawing/2014/main" val="1390310871"/>
                  </a:ext>
                </a:extLst>
              </a:tr>
              <a:tr h="119166">
                <a:tc>
                  <a:txBody>
                    <a:bodyPr/>
                    <a:lstStyle/>
                    <a:p>
                      <a:endParaRPr lang="en-US" sz="100"/>
                    </a:p>
                  </a:txBody>
                  <a:tcPr marL="93260" marR="93260" marT="46630" marB="46630"/>
                </a:tc>
                <a:extLst>
                  <a:ext uri="{0D108BD9-81ED-4DB2-BD59-A6C34878D82A}">
                    <a16:rowId xmlns:a16="http://schemas.microsoft.com/office/drawing/2014/main" val="461329599"/>
                  </a:ext>
                </a:extLst>
              </a:tr>
              <a:tr h="119166">
                <a:tc>
                  <a:txBody>
                    <a:bodyPr/>
                    <a:lstStyle/>
                    <a:p>
                      <a:endParaRPr lang="en-US" sz="10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28" name="Table 27">
            <a:extLst>
              <a:ext uri="{FF2B5EF4-FFF2-40B4-BE49-F238E27FC236}">
                <a16:creationId xmlns:a16="http://schemas.microsoft.com/office/drawing/2014/main" id="{C1933DFE-5487-4E4D-9DF9-DB8AEE0724A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tc>
                <a:extLst>
                  <a:ext uri="{0D108BD9-81ED-4DB2-BD59-A6C34878D82A}">
                    <a16:rowId xmlns:a16="http://schemas.microsoft.com/office/drawing/2014/main" val="2633241033"/>
                  </a:ext>
                </a:extLst>
              </a:tr>
              <a:tr h="119166">
                <a:tc>
                  <a:txBody>
                    <a:bodyPr/>
                    <a:lstStyle/>
                    <a:p>
                      <a:endParaRPr lang="en-US" sz="100"/>
                    </a:p>
                  </a:txBody>
                  <a:tcPr marL="93260" marR="93260" marT="46630" marB="46630"/>
                </a:tc>
                <a:extLst>
                  <a:ext uri="{0D108BD9-81ED-4DB2-BD59-A6C34878D82A}">
                    <a16:rowId xmlns:a16="http://schemas.microsoft.com/office/drawing/2014/main" val="3568814861"/>
                  </a:ext>
                </a:extLst>
              </a:tr>
              <a:tr h="119166">
                <a:tc>
                  <a:txBody>
                    <a:bodyPr/>
                    <a:lstStyle/>
                    <a:p>
                      <a:endParaRPr lang="en-US" sz="100"/>
                    </a:p>
                  </a:txBody>
                  <a:tcPr marL="93260" marR="93260" marT="46630" marB="46630"/>
                </a:tc>
                <a:extLst>
                  <a:ext uri="{0D108BD9-81ED-4DB2-BD59-A6C34878D82A}">
                    <a16:rowId xmlns:a16="http://schemas.microsoft.com/office/drawing/2014/main" val="2221642017"/>
                  </a:ext>
                </a:extLst>
              </a:tr>
              <a:tr h="119166">
                <a:tc>
                  <a:txBody>
                    <a:bodyPr/>
                    <a:lstStyle/>
                    <a:p>
                      <a:endParaRPr lang="en-US" sz="100"/>
                    </a:p>
                  </a:txBody>
                  <a:tcPr marL="93260" marR="93260" marT="46630" marB="46630"/>
                </a:tc>
                <a:extLst>
                  <a:ext uri="{0D108BD9-81ED-4DB2-BD59-A6C34878D82A}">
                    <a16:rowId xmlns:a16="http://schemas.microsoft.com/office/drawing/2014/main" val="533299113"/>
                  </a:ext>
                </a:extLst>
              </a:tr>
              <a:tr h="119166">
                <a:tc>
                  <a:txBody>
                    <a:bodyPr/>
                    <a:lstStyle/>
                    <a:p>
                      <a:endParaRPr lang="en-US" sz="10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a:p>
                  </a:txBody>
                  <a:tcPr marL="93260" marR="93260" marT="46630" marB="46630"/>
                </a:tc>
                <a:extLst>
                  <a:ext uri="{0D108BD9-81ED-4DB2-BD59-A6C34878D82A}">
                    <a16:rowId xmlns:a16="http://schemas.microsoft.com/office/drawing/2014/main" val="1390310871"/>
                  </a:ext>
                </a:extLst>
              </a:tr>
              <a:tr h="119166">
                <a:tc>
                  <a:txBody>
                    <a:bodyPr/>
                    <a:lstStyle/>
                    <a:p>
                      <a:endParaRPr lang="en-US" sz="100"/>
                    </a:p>
                  </a:txBody>
                  <a:tcPr marL="93260" marR="93260" marT="46630" marB="46630"/>
                </a:tc>
                <a:extLst>
                  <a:ext uri="{0D108BD9-81ED-4DB2-BD59-A6C34878D82A}">
                    <a16:rowId xmlns:a16="http://schemas.microsoft.com/office/drawing/2014/main" val="461329599"/>
                  </a:ext>
                </a:extLst>
              </a:tr>
              <a:tr h="119166">
                <a:tc>
                  <a:txBody>
                    <a:bodyPr/>
                    <a:lstStyle/>
                    <a:p>
                      <a:endParaRPr lang="en-US" sz="10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tc>
                <a:extLst>
                  <a:ext uri="{0D108BD9-81ED-4DB2-BD59-A6C34878D82A}">
                    <a16:rowId xmlns:a16="http://schemas.microsoft.com/office/drawing/2014/main" val="817074128"/>
                  </a:ext>
                </a:extLst>
              </a:tr>
              <a:tr h="119166">
                <a:tc>
                  <a:txBody>
                    <a:bodyPr/>
                    <a:lstStyle/>
                    <a:p>
                      <a:endParaRPr lang="en-US" sz="100"/>
                    </a:p>
                  </a:txBody>
                  <a:tcPr marL="93260" marR="93260" marT="46630" marB="46630"/>
                </a:tc>
                <a:extLst>
                  <a:ext uri="{0D108BD9-81ED-4DB2-BD59-A6C34878D82A}">
                    <a16:rowId xmlns:a16="http://schemas.microsoft.com/office/drawing/2014/main" val="2882725489"/>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29" name="Table 28">
            <a:extLst>
              <a:ext uri="{FF2B5EF4-FFF2-40B4-BE49-F238E27FC236}">
                <a16:creationId xmlns:a16="http://schemas.microsoft.com/office/drawing/2014/main" id="{ECF3B2F1-BE25-4346-9627-6DA5B6F630D1}"/>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tc>
                <a:extLst>
                  <a:ext uri="{0D108BD9-81ED-4DB2-BD59-A6C34878D82A}">
                    <a16:rowId xmlns:a16="http://schemas.microsoft.com/office/drawing/2014/main" val="2633241033"/>
                  </a:ext>
                </a:extLst>
              </a:tr>
              <a:tr h="119166">
                <a:tc>
                  <a:txBody>
                    <a:bodyPr/>
                    <a:lstStyle/>
                    <a:p>
                      <a:endParaRPr lang="en-US" sz="100"/>
                    </a:p>
                  </a:txBody>
                  <a:tcPr marL="93260" marR="93260" marT="46630" marB="46630"/>
                </a:tc>
                <a:extLst>
                  <a:ext uri="{0D108BD9-81ED-4DB2-BD59-A6C34878D82A}">
                    <a16:rowId xmlns:a16="http://schemas.microsoft.com/office/drawing/2014/main" val="3568814861"/>
                  </a:ext>
                </a:extLst>
              </a:tr>
              <a:tr h="119166">
                <a:tc>
                  <a:txBody>
                    <a:bodyPr/>
                    <a:lstStyle/>
                    <a:p>
                      <a:endParaRPr lang="en-US" sz="100"/>
                    </a:p>
                  </a:txBody>
                  <a:tcPr marL="93260" marR="93260" marT="46630" marB="46630"/>
                </a:tc>
                <a:extLst>
                  <a:ext uri="{0D108BD9-81ED-4DB2-BD59-A6C34878D82A}">
                    <a16:rowId xmlns:a16="http://schemas.microsoft.com/office/drawing/2014/main" val="2221642017"/>
                  </a:ext>
                </a:extLst>
              </a:tr>
              <a:tr h="119166">
                <a:tc>
                  <a:txBody>
                    <a:bodyPr/>
                    <a:lstStyle/>
                    <a:p>
                      <a:endParaRPr lang="en-US" sz="100"/>
                    </a:p>
                  </a:txBody>
                  <a:tcPr marL="93260" marR="93260" marT="46630" marB="46630"/>
                </a:tc>
                <a:extLst>
                  <a:ext uri="{0D108BD9-81ED-4DB2-BD59-A6C34878D82A}">
                    <a16:rowId xmlns:a16="http://schemas.microsoft.com/office/drawing/2014/main" val="533299113"/>
                  </a:ext>
                </a:extLst>
              </a:tr>
              <a:tr h="119166">
                <a:tc>
                  <a:txBody>
                    <a:bodyPr/>
                    <a:lstStyle/>
                    <a:p>
                      <a:endParaRPr lang="en-US" sz="10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a:p>
                  </a:txBody>
                  <a:tcPr marL="93260" marR="93260" marT="46630" marB="46630"/>
                </a:tc>
                <a:extLst>
                  <a:ext uri="{0D108BD9-81ED-4DB2-BD59-A6C34878D82A}">
                    <a16:rowId xmlns:a16="http://schemas.microsoft.com/office/drawing/2014/main" val="1390310871"/>
                  </a:ext>
                </a:extLst>
              </a:tr>
              <a:tr h="119166">
                <a:tc>
                  <a:txBody>
                    <a:bodyPr/>
                    <a:lstStyle/>
                    <a:p>
                      <a:endParaRPr lang="en-US" sz="100"/>
                    </a:p>
                  </a:txBody>
                  <a:tcPr marL="93260" marR="93260" marT="46630" marB="46630"/>
                </a:tc>
                <a:extLst>
                  <a:ext uri="{0D108BD9-81ED-4DB2-BD59-A6C34878D82A}">
                    <a16:rowId xmlns:a16="http://schemas.microsoft.com/office/drawing/2014/main" val="461329599"/>
                  </a:ext>
                </a:extLst>
              </a:tr>
              <a:tr h="119166">
                <a:tc>
                  <a:txBody>
                    <a:bodyPr/>
                    <a:lstStyle/>
                    <a:p>
                      <a:endParaRPr lang="en-US" sz="100"/>
                    </a:p>
                  </a:txBody>
                  <a:tcPr marL="93260" marR="93260" marT="46630" marB="46630"/>
                </a:tc>
                <a:extLst>
                  <a:ext uri="{0D108BD9-81ED-4DB2-BD59-A6C34878D82A}">
                    <a16:rowId xmlns:a16="http://schemas.microsoft.com/office/drawing/2014/main" val="2660544093"/>
                  </a:ext>
                </a:extLst>
              </a:tr>
              <a:tr h="119166">
                <a:tc>
                  <a:txBody>
                    <a:bodyPr/>
                    <a:lstStyle/>
                    <a:p>
                      <a:endParaRPr lang="en-US" sz="100"/>
                    </a:p>
                  </a:txBody>
                  <a:tcPr marL="93260" marR="93260" marT="46630" marB="46630"/>
                </a:tc>
                <a:extLst>
                  <a:ext uri="{0D108BD9-81ED-4DB2-BD59-A6C34878D82A}">
                    <a16:rowId xmlns:a16="http://schemas.microsoft.com/office/drawing/2014/main" val="3099386709"/>
                  </a:ext>
                </a:extLst>
              </a:tr>
              <a:tr h="119166">
                <a:tc>
                  <a:txBody>
                    <a:bodyPr/>
                    <a:lstStyle/>
                    <a:p>
                      <a:endParaRPr lang="en-US" sz="100"/>
                    </a:p>
                  </a:txBody>
                  <a:tcPr marL="93260" marR="93260" marT="46630" marB="46630"/>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30" name="Table 29">
            <a:extLst>
              <a:ext uri="{FF2B5EF4-FFF2-40B4-BE49-F238E27FC236}">
                <a16:creationId xmlns:a16="http://schemas.microsoft.com/office/drawing/2014/main" id="{5780627D-FEE8-4ADC-883F-7EB4F96EAC0A}"/>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tc>
                <a:extLst>
                  <a:ext uri="{0D108BD9-81ED-4DB2-BD59-A6C34878D82A}">
                    <a16:rowId xmlns:a16="http://schemas.microsoft.com/office/drawing/2014/main" val="2633241033"/>
                  </a:ext>
                </a:extLst>
              </a:tr>
              <a:tr h="119166">
                <a:tc>
                  <a:txBody>
                    <a:bodyPr/>
                    <a:lstStyle/>
                    <a:p>
                      <a:endParaRPr lang="en-US" sz="100"/>
                    </a:p>
                  </a:txBody>
                  <a:tcPr marL="93260" marR="93260" marT="46630" marB="46630"/>
                </a:tc>
                <a:extLst>
                  <a:ext uri="{0D108BD9-81ED-4DB2-BD59-A6C34878D82A}">
                    <a16:rowId xmlns:a16="http://schemas.microsoft.com/office/drawing/2014/main" val="3568814861"/>
                  </a:ext>
                </a:extLst>
              </a:tr>
              <a:tr h="119166">
                <a:tc>
                  <a:txBody>
                    <a:bodyPr/>
                    <a:lstStyle/>
                    <a:p>
                      <a:endParaRPr lang="en-US" sz="100"/>
                    </a:p>
                  </a:txBody>
                  <a:tcPr marL="93260" marR="93260" marT="46630" marB="46630"/>
                </a:tc>
                <a:extLst>
                  <a:ext uri="{0D108BD9-81ED-4DB2-BD59-A6C34878D82A}">
                    <a16:rowId xmlns:a16="http://schemas.microsoft.com/office/drawing/2014/main" val="2221642017"/>
                  </a:ext>
                </a:extLst>
              </a:tr>
              <a:tr h="119166">
                <a:tc>
                  <a:txBody>
                    <a:bodyPr/>
                    <a:lstStyle/>
                    <a:p>
                      <a:endParaRPr lang="en-US" sz="100"/>
                    </a:p>
                  </a:txBody>
                  <a:tcPr marL="93260" marR="93260" marT="46630" marB="46630"/>
                </a:tc>
                <a:extLst>
                  <a:ext uri="{0D108BD9-81ED-4DB2-BD59-A6C34878D82A}">
                    <a16:rowId xmlns:a16="http://schemas.microsoft.com/office/drawing/2014/main" val="533299113"/>
                  </a:ext>
                </a:extLst>
              </a:tr>
              <a:tr h="119166">
                <a:tc>
                  <a:txBody>
                    <a:bodyPr/>
                    <a:lstStyle/>
                    <a:p>
                      <a:endParaRPr lang="en-US" sz="100"/>
                    </a:p>
                  </a:txBody>
                  <a:tcPr marL="93260" marR="93260" marT="46630" marB="46630"/>
                </a:tc>
                <a:extLst>
                  <a:ext uri="{0D108BD9-81ED-4DB2-BD59-A6C34878D82A}">
                    <a16:rowId xmlns:a16="http://schemas.microsoft.com/office/drawing/2014/main" val="1035433574"/>
                  </a:ext>
                </a:extLst>
              </a:tr>
              <a:tr h="119166">
                <a:tc>
                  <a:txBody>
                    <a:bodyPr/>
                    <a:lstStyle/>
                    <a:p>
                      <a:endParaRPr lang="en-US" sz="100"/>
                    </a:p>
                  </a:txBody>
                  <a:tcPr marL="93260" marR="93260" marT="46630" marB="46630"/>
                </a:tc>
                <a:extLst>
                  <a:ext uri="{0D108BD9-81ED-4DB2-BD59-A6C34878D82A}">
                    <a16:rowId xmlns:a16="http://schemas.microsoft.com/office/drawing/2014/main" val="634660193"/>
                  </a:ext>
                </a:extLst>
              </a:tr>
              <a:tr h="119166">
                <a:tc>
                  <a:txBody>
                    <a:bodyPr/>
                    <a:lstStyle/>
                    <a:p>
                      <a:endParaRPr lang="en-US" sz="100"/>
                    </a:p>
                  </a:txBody>
                  <a:tcPr marL="93260" marR="93260" marT="46630" marB="46630"/>
                </a:tc>
                <a:extLst>
                  <a:ext uri="{0D108BD9-81ED-4DB2-BD59-A6C34878D82A}">
                    <a16:rowId xmlns:a16="http://schemas.microsoft.com/office/drawing/2014/main" val="25978984"/>
                  </a:ext>
                </a:extLst>
              </a:tr>
              <a:tr h="119166">
                <a:tc>
                  <a:txBody>
                    <a:bodyPr/>
                    <a:lstStyle/>
                    <a:p>
                      <a:endParaRPr lang="en-US" sz="100"/>
                    </a:p>
                  </a:txBody>
                  <a:tcPr marL="93260" marR="93260" marT="46630" marB="46630"/>
                </a:tc>
                <a:extLst>
                  <a:ext uri="{0D108BD9-81ED-4DB2-BD59-A6C34878D82A}">
                    <a16:rowId xmlns:a16="http://schemas.microsoft.com/office/drawing/2014/main" val="1390310871"/>
                  </a:ext>
                </a:extLst>
              </a:tr>
              <a:tr h="119166">
                <a:tc>
                  <a:txBody>
                    <a:bodyPr/>
                    <a:lstStyle/>
                    <a:p>
                      <a:endParaRPr lang="en-US" sz="100"/>
                    </a:p>
                  </a:txBody>
                  <a:tcPr marL="93260" marR="93260" marT="46630" marB="46630"/>
                </a:tc>
                <a:extLst>
                  <a:ext uri="{0D108BD9-81ED-4DB2-BD59-A6C34878D82A}">
                    <a16:rowId xmlns:a16="http://schemas.microsoft.com/office/drawing/2014/main" val="461329599"/>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graphicFrame>
        <p:nvGraphicFramePr>
          <p:cNvPr id="31" name="Table 30">
            <a:extLst>
              <a:ext uri="{FF2B5EF4-FFF2-40B4-BE49-F238E27FC236}">
                <a16:creationId xmlns:a16="http://schemas.microsoft.com/office/drawing/2014/main" id="{C9107E49-AD2E-4664-BD76-FF9574E6CAA7}"/>
              </a:ext>
            </a:extLst>
          </p:cNvPr>
          <p:cNvGraphicFramePr>
            <a:graphicFrameLocks noGrp="1"/>
          </p:cNvGraphicFramePr>
          <p:nvPr>
            <p:extLst/>
          </p:nvPr>
        </p:nvGraphicFramePr>
        <p:xfrm>
          <a:off x="5293289" y="1619190"/>
          <a:ext cx="1865207" cy="4766640"/>
        </p:xfrm>
        <a:graphic>
          <a:graphicData uri="http://schemas.openxmlformats.org/drawingml/2006/table">
            <a:tbl>
              <a:tblPr>
                <a:tableStyleId>{5C22544A-7EE6-4342-B048-85BDC9FD1C3A}</a:tableStyleId>
              </a:tblPr>
              <a:tblGrid>
                <a:gridCol w="1865207">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solidFill>
                      <a:schemeClr val="accent6"/>
                    </a:solidFill>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solidFill>
                      <a:schemeClr val="accent1"/>
                    </a:solidFill>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solidFill>
                      <a:schemeClr val="accent2"/>
                    </a:solidFill>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0C786510-C5E4-4211-9349-A71AC8557F4D}"/>
              </a:ext>
            </a:extLst>
          </p:cNvPr>
          <p:cNvSpPr>
            <a:spLocks noGrp="1"/>
          </p:cNvSpPr>
          <p:nvPr>
            <p:ph type="title"/>
          </p:nvPr>
        </p:nvSpPr>
        <p:spPr/>
        <p:txBody>
          <a:bodyPr/>
          <a:lstStyle/>
          <a:p>
            <a:r>
              <a:rPr lang="en-US"/>
              <a:t>Bringing it all together</a:t>
            </a:r>
          </a:p>
        </p:txBody>
      </p:sp>
      <p:sp>
        <p:nvSpPr>
          <p:cNvPr id="32" name="TextBox 31">
            <a:extLst>
              <a:ext uri="{FF2B5EF4-FFF2-40B4-BE49-F238E27FC236}">
                <a16:creationId xmlns:a16="http://schemas.microsoft.com/office/drawing/2014/main" id="{067A1BEA-0C79-4C40-8E74-E63B8BA44812}"/>
              </a:ext>
            </a:extLst>
          </p:cNvPr>
          <p:cNvSpPr txBox="1"/>
          <p:nvPr/>
        </p:nvSpPr>
        <p:spPr>
          <a:xfrm>
            <a:off x="5191336" y="1336677"/>
            <a:ext cx="2069112" cy="286306"/>
          </a:xfrm>
          <a:prstGeom prst="rect">
            <a:avLst/>
          </a:prstGeom>
          <a:noFill/>
        </p:spPr>
        <p:txBody>
          <a:bodyPr wrap="square" rtlCol="0">
            <a:spAutoFit/>
          </a:bodyPr>
          <a:lstStyle/>
          <a:p>
            <a:pPr algn="ctr" defTabSz="932597"/>
            <a:r>
              <a:rPr lang="en-US" sz="1224">
                <a:solidFill>
                  <a:prstClr val="black"/>
                </a:solidFill>
                <a:latin typeface="Calibri" panose="020F0502020204030204"/>
              </a:rPr>
              <a:t>At DW6000c</a:t>
            </a:r>
          </a:p>
        </p:txBody>
      </p:sp>
    </p:spTree>
    <p:extLst>
      <p:ext uri="{BB962C8B-B14F-4D97-AF65-F5344CB8AC3E}">
        <p14:creationId xmlns:p14="http://schemas.microsoft.com/office/powerpoint/2010/main" val="3851863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5" grpId="0" animBg="1"/>
      <p:bldP spid="2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a:t>Monitoring</a:t>
            </a:r>
          </a:p>
        </p:txBody>
      </p:sp>
    </p:spTree>
    <p:extLst>
      <p:ext uri="{BB962C8B-B14F-4D97-AF65-F5344CB8AC3E}">
        <p14:creationId xmlns:p14="http://schemas.microsoft.com/office/powerpoint/2010/main" val="206207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D6FF7-9499-4E57-BDCA-190B55DDF6BC}"/>
              </a:ext>
            </a:extLst>
          </p:cNvPr>
          <p:cNvSpPr>
            <a:spLocks noGrp="1"/>
          </p:cNvSpPr>
          <p:nvPr>
            <p:ph type="title"/>
          </p:nvPr>
        </p:nvSpPr>
        <p:spPr/>
        <p:txBody>
          <a:bodyPr/>
          <a:lstStyle/>
          <a:p>
            <a:r>
              <a:rPr lang="en-US"/>
              <a:t>Monitoring Options</a:t>
            </a:r>
          </a:p>
        </p:txBody>
      </p:sp>
      <p:sp>
        <p:nvSpPr>
          <p:cNvPr id="4" name="Text Placeholder 3">
            <a:extLst>
              <a:ext uri="{FF2B5EF4-FFF2-40B4-BE49-F238E27FC236}">
                <a16:creationId xmlns:a16="http://schemas.microsoft.com/office/drawing/2014/main" id="{12EF64C5-2125-4FD2-9E7D-AFB6FB0020F8}"/>
              </a:ext>
            </a:extLst>
          </p:cNvPr>
          <p:cNvSpPr>
            <a:spLocks noGrp="1"/>
          </p:cNvSpPr>
          <p:nvPr>
            <p:ph type="body" sz="quarter" idx="10"/>
          </p:nvPr>
        </p:nvSpPr>
        <p:spPr>
          <a:xfrm>
            <a:off x="274639" y="1212849"/>
            <a:ext cx="5486399" cy="3484031"/>
          </a:xfrm>
        </p:spPr>
        <p:txBody>
          <a:bodyPr/>
          <a:lstStyle/>
          <a:p>
            <a:pPr marL="0" indent="0">
              <a:buNone/>
            </a:pPr>
            <a:r>
              <a:rPr lang="en-US"/>
              <a:t>Azure Portal</a:t>
            </a:r>
          </a:p>
          <a:p>
            <a:r>
              <a:rPr lang="en-US"/>
              <a:t>Common interface</a:t>
            </a:r>
          </a:p>
          <a:p>
            <a:pPr lvl="1"/>
            <a:r>
              <a:rPr lang="en-US"/>
              <a:t>Alerts</a:t>
            </a:r>
          </a:p>
          <a:p>
            <a:pPr lvl="1"/>
            <a:r>
              <a:rPr lang="en-US"/>
              <a:t>Recommendations</a:t>
            </a:r>
          </a:p>
          <a:p>
            <a:pPr lvl="1"/>
            <a:r>
              <a:rPr lang="en-US"/>
              <a:t>Retention periods</a:t>
            </a:r>
          </a:p>
          <a:p>
            <a:r>
              <a:rPr lang="en-US"/>
              <a:t>Operations Management Suite (OMS) integration</a:t>
            </a:r>
          </a:p>
        </p:txBody>
      </p:sp>
      <p:sp>
        <p:nvSpPr>
          <p:cNvPr id="5" name="Text Placeholder 4">
            <a:extLst>
              <a:ext uri="{FF2B5EF4-FFF2-40B4-BE49-F238E27FC236}">
                <a16:creationId xmlns:a16="http://schemas.microsoft.com/office/drawing/2014/main" id="{1B217ED1-2F5E-4131-903F-5D20296AA92F}"/>
              </a:ext>
            </a:extLst>
          </p:cNvPr>
          <p:cNvSpPr>
            <a:spLocks noGrp="1"/>
          </p:cNvSpPr>
          <p:nvPr>
            <p:ph type="body" sz="quarter" idx="11"/>
          </p:nvPr>
        </p:nvSpPr>
        <p:spPr>
          <a:xfrm>
            <a:off x="6675439" y="1212849"/>
            <a:ext cx="5486399" cy="1822037"/>
          </a:xfrm>
        </p:spPr>
        <p:txBody>
          <a:bodyPr/>
          <a:lstStyle/>
          <a:p>
            <a:pPr marL="0" indent="0">
              <a:buNone/>
            </a:pPr>
            <a:r>
              <a:rPr lang="en-US"/>
              <a:t>Command-line</a:t>
            </a:r>
          </a:p>
          <a:p>
            <a:r>
              <a:rPr lang="en-US"/>
              <a:t>Rich set of DMVs</a:t>
            </a:r>
          </a:p>
          <a:p>
            <a:r>
              <a:rPr lang="en-US"/>
              <a:t>Lower level of diagnostics</a:t>
            </a:r>
          </a:p>
        </p:txBody>
      </p:sp>
    </p:spTree>
    <p:extLst>
      <p:ext uri="{BB962C8B-B14F-4D97-AF65-F5344CB8AC3E}">
        <p14:creationId xmlns:p14="http://schemas.microsoft.com/office/powerpoint/2010/main" val="34612624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E623E-8282-4D3B-AC58-095B4D8E7767}"/>
              </a:ext>
            </a:extLst>
          </p:cNvPr>
          <p:cNvSpPr>
            <a:spLocks noGrp="1"/>
          </p:cNvSpPr>
          <p:nvPr>
            <p:ph type="body" sz="quarter" idx="10"/>
          </p:nvPr>
        </p:nvSpPr>
        <p:spPr>
          <a:xfrm>
            <a:off x="274638" y="1212850"/>
            <a:ext cx="11887200" cy="5355312"/>
          </a:xfrm>
        </p:spPr>
        <p:txBody>
          <a:bodyPr/>
          <a:lstStyle/>
          <a:p>
            <a:pPr marL="0" indent="0">
              <a:buNone/>
            </a:pPr>
            <a:r>
              <a:rPr lang="en-US"/>
              <a:t>Key Metrics</a:t>
            </a:r>
          </a:p>
          <a:p>
            <a:r>
              <a:rPr lang="en-US"/>
              <a:t>CPU Percentage</a:t>
            </a:r>
          </a:p>
          <a:p>
            <a:r>
              <a:rPr lang="en-US"/>
              <a:t>IO Percentage</a:t>
            </a:r>
          </a:p>
          <a:p>
            <a:r>
              <a:rPr lang="en-US"/>
              <a:t>DWU (limit, used and percentage used)</a:t>
            </a:r>
          </a:p>
          <a:p>
            <a:r>
              <a:rPr lang="en-US"/>
              <a:t>Connections (successful, failed, blocked by firewall)</a:t>
            </a:r>
          </a:p>
          <a:p>
            <a:r>
              <a:rPr lang="en-US"/>
              <a:t>Gen2: Cache metrics (used and cache hit percentage)</a:t>
            </a:r>
          </a:p>
          <a:p>
            <a:endParaRPr lang="en-US"/>
          </a:p>
        </p:txBody>
      </p:sp>
      <p:sp>
        <p:nvSpPr>
          <p:cNvPr id="3" name="Title 2">
            <a:extLst>
              <a:ext uri="{FF2B5EF4-FFF2-40B4-BE49-F238E27FC236}">
                <a16:creationId xmlns:a16="http://schemas.microsoft.com/office/drawing/2014/main" id="{16359854-68EF-49BA-8224-4524A39ADD8E}"/>
              </a:ext>
            </a:extLst>
          </p:cNvPr>
          <p:cNvSpPr>
            <a:spLocks noGrp="1"/>
          </p:cNvSpPr>
          <p:nvPr>
            <p:ph type="title"/>
          </p:nvPr>
        </p:nvSpPr>
        <p:spPr/>
        <p:txBody>
          <a:bodyPr/>
          <a:lstStyle/>
          <a:p>
            <a:r>
              <a:rPr lang="en-US"/>
              <a:t>Azure Portal</a:t>
            </a:r>
          </a:p>
        </p:txBody>
      </p:sp>
    </p:spTree>
    <p:extLst>
      <p:ext uri="{BB962C8B-B14F-4D97-AF65-F5344CB8AC3E}">
        <p14:creationId xmlns:p14="http://schemas.microsoft.com/office/powerpoint/2010/main" val="18320901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a:solidFill>
                  <a:schemeClr val="bg1"/>
                </a:solidFill>
              </a:rPr>
              <a:t>A relational </a:t>
            </a:r>
            <a:r>
              <a:rPr lang="en-US" sz="2000">
                <a:solidFill>
                  <a:schemeClr val="bg1"/>
                </a:solidFill>
                <a:latin typeface="+mn-lt"/>
              </a:rPr>
              <a:t>data warehouse-as-a-service</a:t>
            </a:r>
            <a:r>
              <a:rPr lang="en-US" sz="2000">
                <a:solidFill>
                  <a:schemeClr val="bg1"/>
                </a:solidFill>
              </a:rPr>
              <a:t>, fully managed by Microsoft. </a:t>
            </a:r>
          </a:p>
          <a:p>
            <a:pPr marL="0" indent="0" algn="ctr">
              <a:buNone/>
            </a:pPr>
            <a:r>
              <a:rPr lang="en-US" sz="2000">
                <a:solidFill>
                  <a:schemeClr val="bg1"/>
                </a:solidFill>
              </a:rPr>
              <a:t>Industries first </a:t>
            </a:r>
            <a:r>
              <a:rPr lang="en-US" sz="2000">
                <a:solidFill>
                  <a:schemeClr val="bg1"/>
                </a:solidFill>
                <a:latin typeface="+mn-lt"/>
              </a:rPr>
              <a:t>elastic</a:t>
            </a:r>
            <a:r>
              <a:rPr lang="en-US" sz="2000">
                <a:solidFill>
                  <a:schemeClr val="bg1"/>
                </a:solidFill>
              </a:rPr>
              <a:t> cloud data warehouse with proven SQL Server capabilities.</a:t>
            </a:r>
          </a:p>
          <a:p>
            <a:pPr marL="0" indent="0" algn="ctr">
              <a:buNone/>
            </a:pPr>
            <a:r>
              <a:rPr lang="en-US" sz="2000">
                <a:solidFill>
                  <a:schemeClr val="bg1"/>
                </a:solidFill>
              </a:rPr>
              <a:t>Support your </a:t>
            </a:r>
            <a:r>
              <a:rPr lang="en-US" sz="2000">
                <a:solidFill>
                  <a:schemeClr val="bg1"/>
                </a:solidFill>
                <a:latin typeface="+mn-lt"/>
              </a:rPr>
              <a:t>smallest to your largest</a:t>
            </a:r>
            <a:r>
              <a:rPr lang="en-US" sz="2000">
                <a:solidFill>
                  <a:schemeClr val="bg1"/>
                </a:solidFill>
              </a:rPr>
              <a:t> data storage needs.</a:t>
            </a:r>
            <a:endParaRPr lang="en-US" sz="2000">
              <a:solidFill>
                <a:schemeClr val="bg1"/>
              </a:solidFill>
              <a:latin typeface="+mn-lt"/>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a:lnSpc>
                  <a:spcPts val="3000"/>
                </a:lnSpc>
              </a:pPr>
              <a:r>
                <a:rPr lang="en-US" sz="280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defTabSz="913774">
                <a:lnSpc>
                  <a:spcPts val="2941"/>
                </a:lnSpc>
                <a:defRPr/>
              </a:pPr>
              <a:endParaRPr lang="en-US" sz="2800" kern="0">
                <a:solidFill>
                  <a:srgbClr val="FFFFFF"/>
                </a:solidFill>
                <a:latin typeface="Segoe UI Light"/>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a:solidFill>
                    <a:srgbClr val="000000"/>
                  </a:solidFill>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a:lnSpc>
                <a:spcPct val="90000"/>
              </a:lnSpc>
              <a:spcAft>
                <a:spcPts val="1200"/>
              </a:spcAft>
            </a:pPr>
            <a:r>
              <a:rPr lang="en-US" sz="1400">
                <a:gradFill>
                  <a:gsLst>
                    <a:gs pos="2917">
                      <a:srgbClr val="000000"/>
                    </a:gs>
                    <a:gs pos="30000">
                      <a:srgbClr val="000000"/>
                    </a:gs>
                  </a:gsLst>
                  <a:lin ang="5400000" scaled="0"/>
                </a:gradFill>
              </a:rPr>
              <a:t>Scales beyond petabytes of data</a:t>
            </a:r>
          </a:p>
          <a:p>
            <a:pPr>
              <a:lnSpc>
                <a:spcPct val="90000"/>
              </a:lnSpc>
              <a:spcAft>
                <a:spcPts val="1200"/>
              </a:spcAft>
            </a:pPr>
            <a:r>
              <a:rPr lang="en-US" sz="1400">
                <a:gradFill>
                  <a:gsLst>
                    <a:gs pos="2917">
                      <a:srgbClr val="000000"/>
                    </a:gs>
                    <a:gs pos="30000">
                      <a:srgbClr val="000000"/>
                    </a:gs>
                  </a:gsLst>
                  <a:lin ang="5400000" scaled="0"/>
                </a:gradFill>
              </a:rPr>
              <a:t>Cloud DW Scale-out Processing</a:t>
            </a:r>
          </a:p>
          <a:p>
            <a:pPr>
              <a:lnSpc>
                <a:spcPct val="90000"/>
              </a:lnSpc>
              <a:spcAft>
                <a:spcPts val="1200"/>
              </a:spcAft>
            </a:pPr>
            <a:r>
              <a:rPr lang="en-US" sz="1400">
                <a:gradFill>
                  <a:gsLst>
                    <a:gs pos="2917">
                      <a:srgbClr val="000000"/>
                    </a:gs>
                    <a:gs pos="30000">
                      <a:srgbClr val="000000"/>
                    </a:gs>
                  </a:gsLst>
                  <a:lin ang="5400000" scaled="0"/>
                </a:gradFill>
              </a:rPr>
              <a:t>Instant-on compute scales in seconds</a:t>
            </a:r>
          </a:p>
          <a:p>
            <a:pPr>
              <a:lnSpc>
                <a:spcPct val="90000"/>
              </a:lnSpc>
              <a:spcAft>
                <a:spcPts val="1200"/>
              </a:spcAft>
            </a:pPr>
            <a:r>
              <a:rPr lang="en-US" sz="1400">
                <a:gradFill>
                  <a:gsLst>
                    <a:gs pos="2917">
                      <a:srgbClr val="000000"/>
                    </a:gs>
                    <a:gs pos="30000">
                      <a:srgbClr val="000000"/>
                    </a:gs>
                  </a:gsLst>
                  <a:lin ang="5400000" scaled="0"/>
                </a:gradFill>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a:solidFill>
                    <a:srgbClr val="000000"/>
                  </a:solidFill>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a:solidFill>
                <a:srgbClr val="000000"/>
              </a:solidFill>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err="1">
                    <a:solidFill>
                      <a:srgbClr val="FFFFFF"/>
                    </a:solidFill>
                    <a:latin typeface="Segoe Light"/>
                  </a:rPr>
                  <a:t>Saas</a:t>
                </a:r>
                <a:endParaRPr lang="en-US" sz="998" kern="0">
                  <a:solidFill>
                    <a:srgbClr val="FFFFFF"/>
                  </a:solidFill>
                  <a:latin typeface="Segoe Light"/>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a:solidFill>
                    <a:srgbClr val="FFFFFF"/>
                  </a:solidFill>
                  <a:latin typeface="Segoe Light"/>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a:solidFill>
                      <a:srgbClr val="FFFFFF"/>
                    </a:solidFill>
                    <a:latin typeface="Segoe Light"/>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a:solidFill>
                    <a:srgbClr val="FFFFFF"/>
                  </a:solidFill>
                  <a:latin typeface="Segoe Light"/>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a:solidFill>
                      <a:srgbClr val="FFFFFF"/>
                    </a:solidFill>
                    <a:latin typeface="Segoe Light"/>
                  </a:rPr>
                  <a:t>Public</a:t>
                </a:r>
              </a:p>
              <a:p>
                <a:pPr algn="ctr" defTabSz="506845">
                  <a:lnSpc>
                    <a:spcPct val="80000"/>
                  </a:lnSpc>
                  <a:defRPr/>
                </a:pPr>
                <a:r>
                  <a:rPr lang="en-US" sz="998" kern="0">
                    <a:solidFill>
                      <a:srgbClr val="FFFFFF"/>
                    </a:solidFill>
                    <a:latin typeface="Segoe Light"/>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r>
                  <a:rPr lang="en-US" sz="998" kern="0">
                    <a:solidFill>
                      <a:srgbClr val="FFFFFF"/>
                    </a:solidFill>
                    <a:latin typeface="Segoe Light"/>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a:solidFill>
                      <a:srgbClr val="FFFFFF"/>
                    </a:solidFill>
                    <a:latin typeface="Segoe Light"/>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a:t>Get started in minutes</a:t>
              </a:r>
            </a:p>
            <a:p>
              <a:r>
                <a:rPr lang="en-US"/>
                <a:t>Integrated with Azure ML, </a:t>
              </a:r>
              <a:r>
                <a:rPr lang="en-US" err="1"/>
                <a:t>PowerBI</a:t>
              </a:r>
              <a:r>
                <a:rPr lang="en-US"/>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err="1">
                <a:solidFill>
                  <a:srgbClr val="FFFFFF"/>
                </a:solidFill>
                <a:latin typeface="Segoe Light"/>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a:gradFill>
                    <a:gsLst>
                      <a:gs pos="0">
                        <a:srgbClr val="FFFFFF"/>
                      </a:gs>
                      <a:gs pos="100000">
                        <a:srgbClr val="FFFFFF"/>
                      </a:gs>
                    </a:gsLst>
                    <a:lin ang="5400000" scaled="0"/>
                  </a:gradFill>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a:t>Simple billing compute &amp; storage</a:t>
              </a:r>
            </a:p>
            <a:p>
              <a:r>
                <a:rPr lang="en-US"/>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506845">
                <a:lnSpc>
                  <a:spcPct val="80000"/>
                </a:lnSpc>
                <a:defRPr/>
              </a:pPr>
              <a:r>
                <a:rPr lang="en-US" sz="998" kern="0">
                  <a:solidFill>
                    <a:srgbClr val="FFFFFF"/>
                  </a:solidFill>
                  <a:latin typeface="Segoe Light"/>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1600" kern="0">
                  <a:solidFill>
                    <a:srgbClr val="FFFFFF"/>
                  </a:solidFill>
                  <a:latin typeface="Segoe Light"/>
                </a:rPr>
                <a:t>Azure</a:t>
              </a:r>
              <a:endParaRPr lang="en-US" sz="998" kern="0">
                <a:solidFill>
                  <a:srgbClr val="FFFFFF"/>
                </a:solidFill>
                <a:latin typeface="Segoe Light"/>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err="1">
                <a:solidFill>
                  <a:srgbClr val="FFFFFF"/>
                </a:solidFill>
                <a:latin typeface="Segoe Light"/>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9893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cxnSpLocks/>
          </p:cNvCxnSpPr>
          <p:nvPr/>
        </p:nvCxnSpPr>
        <p:spPr>
          <a:xfrm flipV="1">
            <a:off x="7266158" y="3031617"/>
            <a:ext cx="933279" cy="254079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nvGrpSpPr>
          <p:cNvPr id="57" name="Group 56"/>
          <p:cNvGrpSpPr/>
          <p:nvPr/>
        </p:nvGrpSpPr>
        <p:grpSpPr>
          <a:xfrm>
            <a:off x="731837" y="4581810"/>
            <a:ext cx="3146610" cy="2134116"/>
            <a:chOff x="731837" y="3707750"/>
            <a:chExt cx="3146610" cy="2134116"/>
          </a:xfrm>
        </p:grpSpPr>
        <p:cxnSp>
          <p:nvCxnSpPr>
            <p:cNvPr id="67" name="Straight Connector 66"/>
            <p:cNvCxnSpPr>
              <a:cxnSpLocks/>
            </p:cNvCxnSpPr>
            <p:nvPr/>
          </p:nvCxnSpPr>
          <p:spPr>
            <a:xfrm flipH="1">
              <a:off x="3868162" y="3707750"/>
              <a:ext cx="4420" cy="158569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0" name="Rounded Rectangle 59"/>
            <p:cNvSpPr/>
            <p:nvPr/>
          </p:nvSpPr>
          <p:spPr bwMode="auto">
            <a:xfrm>
              <a:off x="731837" y="4546466"/>
              <a:ext cx="2770909" cy="12954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err="1">
                  <a:gradFill>
                    <a:gsLst>
                      <a:gs pos="0">
                        <a:srgbClr val="FFFFFF"/>
                      </a:gs>
                      <a:gs pos="100000">
                        <a:srgbClr val="FFFFFF"/>
                      </a:gs>
                    </a:gsLst>
                    <a:lin ang="5400000" scaled="0"/>
                  </a:gradFill>
                </a:rPr>
                <a:t>dm_pdw_waits</a:t>
              </a:r>
              <a:endParaRPr lang="en-US" b="1">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a:gradFill>
                  <a:gsLst>
                    <a:gs pos="0">
                      <a:srgbClr val="FFFFFF"/>
                    </a:gs>
                    <a:gs pos="100000">
                      <a:srgbClr val="FFFFFF"/>
                    </a:gs>
                  </a:gsLst>
                  <a:lin ang="5400000" scaled="0"/>
                </a:gradFill>
              </a:endParaRPr>
            </a:p>
            <a:p>
              <a:pPr algn="ctr" defTabSz="932472" fontAlgn="base">
                <a:spcBef>
                  <a:spcPct val="0"/>
                </a:spcBef>
                <a:spcAft>
                  <a:spcPct val="0"/>
                </a:spcAft>
              </a:pPr>
              <a:r>
                <a:rPr lang="en-US" b="1" err="1">
                  <a:gradFill>
                    <a:gsLst>
                      <a:gs pos="0">
                        <a:srgbClr val="FFFFFF"/>
                      </a:gs>
                      <a:gs pos="100000">
                        <a:srgbClr val="FFFFFF"/>
                      </a:gs>
                    </a:gsLst>
                    <a:lin ang="5400000" scaled="0"/>
                  </a:gradFill>
                </a:rPr>
                <a:t>request_id</a:t>
              </a:r>
              <a:r>
                <a:rPr lang="en-US" b="1">
                  <a:gradFill>
                    <a:gsLst>
                      <a:gs pos="0">
                        <a:srgbClr val="FFFFFF"/>
                      </a:gs>
                      <a:gs pos="100000">
                        <a:srgbClr val="FFFFFF"/>
                      </a:gs>
                    </a:gsLst>
                    <a:lin ang="5400000" scaled="0"/>
                  </a:gradFill>
                </a:rPr>
                <a:t> (PK)</a:t>
              </a:r>
            </a:p>
            <a:p>
              <a:pPr algn="ctr" defTabSz="932472" fontAlgn="base">
                <a:spcBef>
                  <a:spcPct val="0"/>
                </a:spcBef>
                <a:spcAft>
                  <a:spcPct val="0"/>
                </a:spcAft>
              </a:pPr>
              <a:r>
                <a:rPr lang="en-US" b="1" err="1">
                  <a:gradFill>
                    <a:gsLst>
                      <a:gs pos="0">
                        <a:srgbClr val="FFFFFF"/>
                      </a:gs>
                      <a:gs pos="100000">
                        <a:srgbClr val="FFFFFF"/>
                      </a:gs>
                    </a:gsLst>
                    <a:lin ang="5400000" scaled="0"/>
                  </a:gradFill>
                </a:rPr>
                <a:t>object_name</a:t>
              </a:r>
              <a:r>
                <a:rPr lang="en-US" b="1">
                  <a:gradFill>
                    <a:gsLst>
                      <a:gs pos="0">
                        <a:srgbClr val="FFFFFF"/>
                      </a:gs>
                      <a:gs pos="100000">
                        <a:srgbClr val="FFFFFF"/>
                      </a:gs>
                    </a:gsLst>
                    <a:lin ang="5400000" scaled="0"/>
                  </a:gradFill>
                </a:rPr>
                <a:t> (PK)</a:t>
              </a:r>
            </a:p>
            <a:p>
              <a:pPr algn="ctr" defTabSz="932472" fontAlgn="base">
                <a:spcBef>
                  <a:spcPct val="0"/>
                </a:spcBef>
                <a:spcAft>
                  <a:spcPct val="0"/>
                </a:spcAft>
              </a:pPr>
              <a:endParaRPr lang="en-US" b="1">
                <a:gradFill>
                  <a:gsLst>
                    <a:gs pos="0">
                      <a:srgbClr val="FFFFFF"/>
                    </a:gs>
                    <a:gs pos="100000">
                      <a:srgbClr val="FFFFFF"/>
                    </a:gs>
                  </a:gsLst>
                  <a:lin ang="5400000" scaled="0"/>
                </a:gradFill>
              </a:endParaRPr>
            </a:p>
          </p:txBody>
        </p:sp>
        <p:cxnSp>
          <p:nvCxnSpPr>
            <p:cNvPr id="61" name="Straight Connector 60"/>
            <p:cNvCxnSpPr/>
            <p:nvPr/>
          </p:nvCxnSpPr>
          <p:spPr>
            <a:xfrm>
              <a:off x="898091" y="5003666"/>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2" name="TextBox 61"/>
            <p:cNvSpPr txBox="1"/>
            <p:nvPr/>
          </p:nvSpPr>
          <p:spPr>
            <a:xfrm>
              <a:off x="769956" y="4143998"/>
              <a:ext cx="986617"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Waits</a:t>
              </a:r>
            </a:p>
          </p:txBody>
        </p:sp>
        <p:cxnSp>
          <p:nvCxnSpPr>
            <p:cNvPr id="63" name="Straight Connector 62"/>
            <p:cNvCxnSpPr/>
            <p:nvPr/>
          </p:nvCxnSpPr>
          <p:spPr>
            <a:xfrm flipV="1">
              <a:off x="3517558" y="5295206"/>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p:nvPr/>
          </p:nvCxnSpPr>
          <p:spPr>
            <a:xfrm>
              <a:off x="3517559" y="5044228"/>
              <a:ext cx="356755" cy="245974"/>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5" name="Straight Connector 64"/>
            <p:cNvCxnSpPr/>
            <p:nvPr/>
          </p:nvCxnSpPr>
          <p:spPr>
            <a:xfrm flipH="1">
              <a:off x="3505772" y="5282695"/>
              <a:ext cx="372675"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3" name="Group 22"/>
          <p:cNvGrpSpPr/>
          <p:nvPr/>
        </p:nvGrpSpPr>
        <p:grpSpPr>
          <a:xfrm>
            <a:off x="4278601" y="4716462"/>
            <a:ext cx="360218" cy="1709516"/>
            <a:chOff x="2332037" y="1635346"/>
            <a:chExt cx="360218" cy="1709516"/>
          </a:xfrm>
        </p:grpSpPr>
        <p:cxnSp>
          <p:nvCxnSpPr>
            <p:cNvPr id="24" name="Straight Connector 23"/>
            <p:cNvCxnSpPr>
              <a:cxnSpLocks/>
            </p:cNvCxnSpPr>
            <p:nvPr/>
          </p:nvCxnSpPr>
          <p:spPr>
            <a:xfrm>
              <a:off x="2332037" y="1635346"/>
              <a:ext cx="0" cy="148590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5" name="Straight Connector 24"/>
            <p:cNvCxnSpPr/>
            <p:nvPr/>
          </p:nvCxnSpPr>
          <p:spPr>
            <a:xfrm flipV="1">
              <a:off x="2335500" y="2918835"/>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6" name="Straight Connector 25"/>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7" name="Straight Connector 2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31" name="Group 30"/>
          <p:cNvGrpSpPr/>
          <p:nvPr/>
        </p:nvGrpSpPr>
        <p:grpSpPr>
          <a:xfrm>
            <a:off x="4638819" y="5478462"/>
            <a:ext cx="2770909" cy="1295400"/>
            <a:chOff x="717983" y="1945553"/>
            <a:chExt cx="2770909" cy="969818"/>
          </a:xfrm>
          <a:solidFill>
            <a:srgbClr val="FF0000"/>
          </a:solidFill>
        </p:grpSpPr>
        <p:sp>
          <p:nvSpPr>
            <p:cNvPr id="32" name="Rounded Rectangle 31"/>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err="1">
                  <a:gradFill>
                    <a:gsLst>
                      <a:gs pos="0">
                        <a:srgbClr val="FFFFFF"/>
                      </a:gs>
                      <a:gs pos="100000">
                        <a:srgbClr val="FFFFFF"/>
                      </a:gs>
                    </a:gsLst>
                    <a:lin ang="5400000" scaled="0"/>
                  </a:gradFill>
                </a:rPr>
                <a:t>dm_pdw_request_steps</a:t>
              </a:r>
              <a:endParaRPr lang="en-US" b="1">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a:gradFill>
                  <a:gsLst>
                    <a:gs pos="0">
                      <a:srgbClr val="FFFFFF"/>
                    </a:gs>
                    <a:gs pos="100000">
                      <a:srgbClr val="FFFFFF"/>
                    </a:gs>
                  </a:gsLst>
                  <a:lin ang="5400000" scaled="0"/>
                </a:gradFill>
              </a:endParaRPr>
            </a:p>
            <a:p>
              <a:pPr algn="ctr" defTabSz="932472" fontAlgn="base">
                <a:spcBef>
                  <a:spcPct val="0"/>
                </a:spcBef>
                <a:spcAft>
                  <a:spcPct val="0"/>
                </a:spcAft>
              </a:pPr>
              <a:r>
                <a:rPr lang="en-US" b="1" err="1">
                  <a:gradFill>
                    <a:gsLst>
                      <a:gs pos="0">
                        <a:srgbClr val="FFFFFF"/>
                      </a:gs>
                      <a:gs pos="100000">
                        <a:srgbClr val="FFFFFF"/>
                      </a:gs>
                    </a:gsLst>
                    <a:lin ang="5400000" scaled="0"/>
                  </a:gradFill>
                </a:rPr>
                <a:t>request_id</a:t>
              </a:r>
              <a:r>
                <a:rPr lang="en-US" b="1">
                  <a:gradFill>
                    <a:gsLst>
                      <a:gs pos="0">
                        <a:srgbClr val="FFFFFF"/>
                      </a:gs>
                      <a:gs pos="100000">
                        <a:srgbClr val="FFFFFF"/>
                      </a:gs>
                    </a:gsLst>
                    <a:lin ang="5400000" scaled="0"/>
                  </a:gradFill>
                </a:rPr>
                <a:t> (PK)</a:t>
              </a:r>
            </a:p>
            <a:p>
              <a:pPr algn="ctr" defTabSz="932472" fontAlgn="base">
                <a:spcBef>
                  <a:spcPct val="0"/>
                </a:spcBef>
                <a:spcAft>
                  <a:spcPct val="0"/>
                </a:spcAft>
              </a:pPr>
              <a:r>
                <a:rPr lang="en-US" b="1" err="1">
                  <a:gradFill>
                    <a:gsLst>
                      <a:gs pos="0">
                        <a:srgbClr val="FFFFFF"/>
                      </a:gs>
                      <a:gs pos="100000">
                        <a:srgbClr val="FFFFFF"/>
                      </a:gs>
                    </a:gsLst>
                    <a:lin ang="5400000" scaled="0"/>
                  </a:gradFill>
                </a:rPr>
                <a:t>step_index</a:t>
              </a:r>
              <a:r>
                <a:rPr lang="en-US" b="1">
                  <a:gradFill>
                    <a:gsLst>
                      <a:gs pos="0">
                        <a:srgbClr val="FFFFFF"/>
                      </a:gs>
                      <a:gs pos="100000">
                        <a:srgbClr val="FFFFFF"/>
                      </a:gs>
                    </a:gsLst>
                    <a:lin ang="5400000" scaled="0"/>
                  </a:gradFill>
                </a:rPr>
                <a:t> (PK)</a:t>
              </a:r>
            </a:p>
            <a:p>
              <a:pPr algn="ctr" defTabSz="932472" fontAlgn="base">
                <a:spcBef>
                  <a:spcPct val="0"/>
                </a:spcBef>
                <a:spcAft>
                  <a:spcPct val="0"/>
                </a:spcAft>
              </a:pPr>
              <a:endParaRPr lang="en-US" b="1">
                <a:gradFill>
                  <a:gsLst>
                    <a:gs pos="0">
                      <a:srgbClr val="FFFFFF"/>
                    </a:gs>
                    <a:gs pos="100000">
                      <a:srgbClr val="FFFFFF"/>
                    </a:gs>
                  </a:gsLst>
                  <a:lin ang="5400000" scaled="0"/>
                </a:gradFill>
              </a:endParaRPr>
            </a:p>
          </p:txBody>
        </p:sp>
        <p:cxnSp>
          <p:nvCxnSpPr>
            <p:cNvPr id="33" name="Straight Connector 32"/>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42" name="TextBox 41"/>
          <p:cNvSpPr txBox="1"/>
          <p:nvPr/>
        </p:nvSpPr>
        <p:spPr>
          <a:xfrm>
            <a:off x="4676938" y="5057122"/>
            <a:ext cx="229774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Query Plan Steps</a:t>
            </a:r>
          </a:p>
        </p:txBody>
      </p:sp>
      <p:grpSp>
        <p:nvGrpSpPr>
          <p:cNvPr id="21" name="Group 20"/>
          <p:cNvGrpSpPr/>
          <p:nvPr/>
        </p:nvGrpSpPr>
        <p:grpSpPr>
          <a:xfrm>
            <a:off x="3128674" y="2739156"/>
            <a:ext cx="360218" cy="1580938"/>
            <a:chOff x="2332037" y="1973262"/>
            <a:chExt cx="360218" cy="1371600"/>
          </a:xfrm>
        </p:grpSpPr>
        <p:cxnSp>
          <p:nvCxnSpPr>
            <p:cNvPr id="11" name="Straight Connector 10"/>
            <p:cNvCxnSpPr/>
            <p:nvPr/>
          </p:nvCxnSpPr>
          <p:spPr>
            <a:xfrm flipH="1">
              <a:off x="2332037" y="1973262"/>
              <a:ext cx="3463" cy="1147987"/>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3" name="Straight Connector 12"/>
            <p:cNvCxnSpPr/>
            <p:nvPr/>
          </p:nvCxnSpPr>
          <p:spPr>
            <a:xfrm flipV="1">
              <a:off x="2335500" y="2908444"/>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5" name="Straight Connector 14"/>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7" name="Straight Connector 1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8" name="Group 27"/>
          <p:cNvGrpSpPr/>
          <p:nvPr/>
        </p:nvGrpSpPr>
        <p:grpSpPr>
          <a:xfrm>
            <a:off x="3461183" y="3421062"/>
            <a:ext cx="2770909" cy="1295400"/>
            <a:chOff x="717983" y="1945553"/>
            <a:chExt cx="2770909" cy="969818"/>
          </a:xfrm>
          <a:solidFill>
            <a:srgbClr val="00B050"/>
          </a:solidFill>
        </p:grpSpPr>
        <p:sp>
          <p:nvSpPr>
            <p:cNvPr id="29" name="Rounded Rectangle 28"/>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err="1">
                  <a:gradFill>
                    <a:gsLst>
                      <a:gs pos="0">
                        <a:srgbClr val="FFFFFF"/>
                      </a:gs>
                      <a:gs pos="100000">
                        <a:srgbClr val="FFFFFF"/>
                      </a:gs>
                    </a:gsLst>
                    <a:lin ang="5400000" scaled="0"/>
                  </a:gradFill>
                </a:rPr>
                <a:t>dm_pdw_exec_requests</a:t>
              </a:r>
              <a:endParaRPr lang="en-US" b="1">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a:gradFill>
                  <a:gsLst>
                    <a:gs pos="0">
                      <a:srgbClr val="FFFFFF"/>
                    </a:gs>
                    <a:gs pos="100000">
                      <a:srgbClr val="FFFFFF"/>
                    </a:gs>
                  </a:gsLst>
                  <a:lin ang="5400000" scaled="0"/>
                </a:gradFill>
              </a:endParaRPr>
            </a:p>
            <a:p>
              <a:pPr algn="ctr" defTabSz="932472" fontAlgn="base">
                <a:spcBef>
                  <a:spcPct val="0"/>
                </a:spcBef>
                <a:spcAft>
                  <a:spcPct val="0"/>
                </a:spcAft>
              </a:pPr>
              <a:r>
                <a:rPr lang="en-US" b="1" err="1">
                  <a:gradFill>
                    <a:gsLst>
                      <a:gs pos="0">
                        <a:srgbClr val="FFFFFF"/>
                      </a:gs>
                      <a:gs pos="100000">
                        <a:srgbClr val="FFFFFF"/>
                      </a:gs>
                    </a:gsLst>
                    <a:lin ang="5400000" scaled="0"/>
                  </a:gradFill>
                </a:rPr>
                <a:t>request_id</a:t>
              </a:r>
              <a:r>
                <a:rPr lang="en-US" b="1">
                  <a:gradFill>
                    <a:gsLst>
                      <a:gs pos="0">
                        <a:srgbClr val="FFFFFF"/>
                      </a:gs>
                      <a:gs pos="100000">
                        <a:srgbClr val="FFFFFF"/>
                      </a:gs>
                    </a:gsLst>
                    <a:lin ang="5400000" scaled="0"/>
                  </a:gradFill>
                </a:rPr>
                <a:t> (PK)</a:t>
              </a:r>
            </a:p>
            <a:p>
              <a:pPr algn="ctr" defTabSz="932472" fontAlgn="base">
                <a:spcBef>
                  <a:spcPct val="0"/>
                </a:spcBef>
                <a:spcAft>
                  <a:spcPct val="0"/>
                </a:spcAft>
              </a:pPr>
              <a:r>
                <a:rPr lang="en-US" b="1" err="1">
                  <a:gradFill>
                    <a:gsLst>
                      <a:gs pos="0">
                        <a:srgbClr val="FFFFFF"/>
                      </a:gs>
                      <a:gs pos="100000">
                        <a:srgbClr val="FFFFFF"/>
                      </a:gs>
                    </a:gsLst>
                    <a:lin ang="5400000" scaled="0"/>
                  </a:gradFill>
                </a:rPr>
                <a:t>session_id</a:t>
              </a:r>
              <a:endParaRPr lang="en-US" b="1">
                <a:gradFill>
                  <a:gsLst>
                    <a:gs pos="0">
                      <a:srgbClr val="FFFFFF"/>
                    </a:gs>
                    <a:gs pos="100000">
                      <a:srgbClr val="FFFFFF"/>
                    </a:gs>
                  </a:gsLst>
                  <a:lin ang="5400000" scaled="0"/>
                </a:gradFill>
              </a:endParaRPr>
            </a:p>
            <a:p>
              <a:pPr algn="ctr" defTabSz="932472" fontAlgn="base">
                <a:spcBef>
                  <a:spcPct val="0"/>
                </a:spcBef>
                <a:spcAft>
                  <a:spcPct val="0"/>
                </a:spcAft>
              </a:pPr>
              <a:endParaRPr lang="en-US" b="1">
                <a:gradFill>
                  <a:gsLst>
                    <a:gs pos="0">
                      <a:srgbClr val="FFFFFF"/>
                    </a:gs>
                    <a:gs pos="100000">
                      <a:srgbClr val="FFFFFF"/>
                    </a:gs>
                  </a:gsLst>
                  <a:lin ang="5400000" scaled="0"/>
                </a:gradFill>
              </a:endParaRPr>
            </a:p>
          </p:txBody>
        </p:sp>
        <p:cxnSp>
          <p:nvCxnSpPr>
            <p:cNvPr id="30" name="Straight Connector 29"/>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7" name="TextBox 36"/>
          <p:cNvSpPr txBox="1"/>
          <p:nvPr/>
        </p:nvSpPr>
        <p:spPr>
          <a:xfrm>
            <a:off x="3530674" y="2963862"/>
            <a:ext cx="1239763"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Queries</a:t>
            </a:r>
          </a:p>
        </p:txBody>
      </p:sp>
      <p:sp>
        <p:nvSpPr>
          <p:cNvPr id="2" name="Title 1"/>
          <p:cNvSpPr>
            <a:spLocks noGrp="1"/>
          </p:cNvSpPr>
          <p:nvPr>
            <p:ph type="title"/>
          </p:nvPr>
        </p:nvSpPr>
        <p:spPr/>
        <p:txBody>
          <a:bodyPr/>
          <a:lstStyle/>
          <a:p>
            <a:r>
              <a:rPr lang="en-US" sz="4800" b="1"/>
              <a:t>Execution DMVs</a:t>
            </a:r>
          </a:p>
        </p:txBody>
      </p:sp>
      <p:grpSp>
        <p:nvGrpSpPr>
          <p:cNvPr id="52" name="Group 51"/>
          <p:cNvGrpSpPr/>
          <p:nvPr/>
        </p:nvGrpSpPr>
        <p:grpSpPr>
          <a:xfrm>
            <a:off x="1874837" y="1363662"/>
            <a:ext cx="2770909" cy="1444766"/>
            <a:chOff x="1874837" y="1041114"/>
            <a:chExt cx="2770909" cy="1444766"/>
          </a:xfrm>
        </p:grpSpPr>
        <p:grpSp>
          <p:nvGrpSpPr>
            <p:cNvPr id="9" name="Group 8"/>
            <p:cNvGrpSpPr/>
            <p:nvPr/>
          </p:nvGrpSpPr>
          <p:grpSpPr>
            <a:xfrm>
              <a:off x="1874837" y="1516062"/>
              <a:ext cx="2770909" cy="969818"/>
              <a:chOff x="717983" y="1945553"/>
              <a:chExt cx="2770909" cy="969818"/>
            </a:xfrm>
          </p:grpSpPr>
          <p:sp>
            <p:nvSpPr>
              <p:cNvPr id="4" name="Rounded Rectangle 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err="1">
                    <a:gradFill>
                      <a:gsLst>
                        <a:gs pos="0">
                          <a:srgbClr val="FFFFFF"/>
                        </a:gs>
                        <a:gs pos="100000">
                          <a:srgbClr val="FFFFFF"/>
                        </a:gs>
                      </a:gsLst>
                      <a:lin ang="5400000" scaled="0"/>
                    </a:gradFill>
                  </a:rPr>
                  <a:t>dm_pdw_exec_sessions</a:t>
                </a:r>
                <a:endParaRPr lang="en-US" b="1">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a:gradFill>
                    <a:gsLst>
                      <a:gs pos="0">
                        <a:srgbClr val="FFFFFF"/>
                      </a:gs>
                      <a:gs pos="100000">
                        <a:srgbClr val="FFFFFF"/>
                      </a:gs>
                    </a:gsLst>
                    <a:lin ang="5400000" scaled="0"/>
                  </a:gradFill>
                </a:endParaRPr>
              </a:p>
              <a:p>
                <a:pPr algn="ctr" defTabSz="932472" fontAlgn="base">
                  <a:spcBef>
                    <a:spcPct val="0"/>
                  </a:spcBef>
                  <a:spcAft>
                    <a:spcPct val="0"/>
                  </a:spcAft>
                </a:pPr>
                <a:r>
                  <a:rPr lang="en-US" b="1" err="1">
                    <a:gradFill>
                      <a:gsLst>
                        <a:gs pos="0">
                          <a:srgbClr val="FFFFFF"/>
                        </a:gs>
                        <a:gs pos="100000">
                          <a:srgbClr val="FFFFFF"/>
                        </a:gs>
                      </a:gsLst>
                      <a:lin ang="5400000" scaled="0"/>
                    </a:gradFill>
                  </a:rPr>
                  <a:t>session_id</a:t>
                </a:r>
                <a:r>
                  <a:rPr lang="en-US" b="1">
                    <a:gradFill>
                      <a:gsLst>
                        <a:gs pos="0">
                          <a:srgbClr val="FFFFFF"/>
                        </a:gs>
                        <a:gs pos="100000">
                          <a:srgbClr val="FFFFFF"/>
                        </a:gs>
                      </a:gsLst>
                      <a:lin ang="5400000" scaled="0"/>
                    </a:gradFill>
                  </a:rPr>
                  <a:t> (PK)</a:t>
                </a:r>
              </a:p>
              <a:p>
                <a:pPr algn="ctr" defTabSz="932472" fontAlgn="base">
                  <a:spcBef>
                    <a:spcPct val="0"/>
                  </a:spcBef>
                  <a:spcAft>
                    <a:spcPct val="0"/>
                  </a:spcAft>
                </a:pPr>
                <a:endParaRPr lang="en-US" b="1">
                  <a:gradFill>
                    <a:gsLst>
                      <a:gs pos="0">
                        <a:srgbClr val="FFFFFF"/>
                      </a:gs>
                      <a:gs pos="100000">
                        <a:srgbClr val="FFFFFF"/>
                      </a:gs>
                    </a:gsLst>
                    <a:lin ang="5400000" scaled="0"/>
                  </a:gradFill>
                </a:endParaRPr>
              </a:p>
            </p:txBody>
          </p:sp>
          <p:cxnSp>
            <p:nvCxnSpPr>
              <p:cNvPr id="6" name="Straight Connector 5"/>
              <p:cNvCxnSpPr/>
              <p:nvPr/>
            </p:nvCxnSpPr>
            <p:spPr>
              <a:xfrm>
                <a:off x="884237" y="2388898"/>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 name="TextBox 2"/>
            <p:cNvSpPr txBox="1"/>
            <p:nvPr/>
          </p:nvSpPr>
          <p:spPr>
            <a:xfrm>
              <a:off x="1914535" y="1041114"/>
              <a:ext cx="132632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Sessions</a:t>
              </a:r>
            </a:p>
          </p:txBody>
        </p:sp>
      </p:grpSp>
      <p:grpSp>
        <p:nvGrpSpPr>
          <p:cNvPr id="43" name="Group 42"/>
          <p:cNvGrpSpPr/>
          <p:nvPr/>
        </p:nvGrpSpPr>
        <p:grpSpPr>
          <a:xfrm>
            <a:off x="8559655" y="2082578"/>
            <a:ext cx="2770909" cy="1752600"/>
            <a:chOff x="717983" y="1945553"/>
            <a:chExt cx="2770909" cy="969818"/>
          </a:xfrm>
          <a:solidFill>
            <a:srgbClr val="7030A0"/>
          </a:solidFill>
        </p:grpSpPr>
        <p:sp>
          <p:nvSpPr>
            <p:cNvPr id="44" name="Rounded Rectangle 4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err="1">
                  <a:gradFill>
                    <a:gsLst>
                      <a:gs pos="0">
                        <a:srgbClr val="FFFFFF"/>
                      </a:gs>
                      <a:gs pos="100000">
                        <a:srgbClr val="FFFFFF"/>
                      </a:gs>
                    </a:gsLst>
                    <a:lin ang="5400000" scaled="0"/>
                  </a:gradFill>
                </a:rPr>
                <a:t>dm_pdw_dms_workers</a:t>
              </a:r>
              <a:endParaRPr lang="en-US" b="1">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a:gradFill>
                  <a:gsLst>
                    <a:gs pos="0">
                      <a:srgbClr val="FFFFFF"/>
                    </a:gs>
                    <a:gs pos="100000">
                      <a:srgbClr val="FFFFFF"/>
                    </a:gs>
                  </a:gsLst>
                  <a:lin ang="5400000" scaled="0"/>
                </a:gradFill>
              </a:endParaRPr>
            </a:p>
            <a:p>
              <a:pPr algn="ctr" defTabSz="932472" fontAlgn="base">
                <a:spcBef>
                  <a:spcPct val="0"/>
                </a:spcBef>
                <a:spcAft>
                  <a:spcPct val="0"/>
                </a:spcAft>
              </a:pPr>
              <a:r>
                <a:rPr lang="en-US" b="1" err="1">
                  <a:gradFill>
                    <a:gsLst>
                      <a:gs pos="0">
                        <a:srgbClr val="FFFFFF"/>
                      </a:gs>
                      <a:gs pos="100000">
                        <a:srgbClr val="FFFFFF"/>
                      </a:gs>
                    </a:gsLst>
                    <a:lin ang="5400000" scaled="0"/>
                  </a:gradFill>
                </a:rPr>
                <a:t>request_id</a:t>
              </a:r>
              <a:r>
                <a:rPr lang="en-US" b="1">
                  <a:gradFill>
                    <a:gsLst>
                      <a:gs pos="0">
                        <a:srgbClr val="FFFFFF"/>
                      </a:gs>
                      <a:gs pos="100000">
                        <a:srgbClr val="FFFFFF"/>
                      </a:gs>
                    </a:gsLst>
                    <a:lin ang="5400000" scaled="0"/>
                  </a:gradFill>
                </a:rPr>
                <a:t> (PK)</a:t>
              </a:r>
            </a:p>
            <a:p>
              <a:pPr algn="ctr" defTabSz="932472" fontAlgn="base">
                <a:spcBef>
                  <a:spcPct val="0"/>
                </a:spcBef>
                <a:spcAft>
                  <a:spcPct val="0"/>
                </a:spcAft>
              </a:pPr>
              <a:r>
                <a:rPr lang="en-US" b="1" err="1">
                  <a:gradFill>
                    <a:gsLst>
                      <a:gs pos="0">
                        <a:srgbClr val="FFFFFF"/>
                      </a:gs>
                      <a:gs pos="100000">
                        <a:srgbClr val="FFFFFF"/>
                      </a:gs>
                    </a:gsLst>
                    <a:lin ang="5400000" scaled="0"/>
                  </a:gradFill>
                </a:rPr>
                <a:t>step_index</a:t>
              </a:r>
              <a:r>
                <a:rPr lang="en-US" b="1">
                  <a:gradFill>
                    <a:gsLst>
                      <a:gs pos="0">
                        <a:srgbClr val="FFFFFF"/>
                      </a:gs>
                      <a:gs pos="100000">
                        <a:srgbClr val="FFFFFF"/>
                      </a:gs>
                    </a:gsLst>
                    <a:lin ang="5400000" scaled="0"/>
                  </a:gradFill>
                </a:rPr>
                <a:t> (PK)</a:t>
              </a:r>
            </a:p>
            <a:p>
              <a:pPr algn="ctr" defTabSz="932472" fontAlgn="base">
                <a:spcBef>
                  <a:spcPct val="0"/>
                </a:spcBef>
                <a:spcAft>
                  <a:spcPct val="0"/>
                </a:spcAft>
              </a:pPr>
              <a:endParaRPr lang="en-US" b="1">
                <a:gradFill>
                  <a:gsLst>
                    <a:gs pos="0">
                      <a:srgbClr val="FFFFFF"/>
                    </a:gs>
                    <a:gs pos="100000">
                      <a:srgbClr val="FFFFFF"/>
                    </a:gs>
                  </a:gsLst>
                  <a:lin ang="5400000" scaled="0"/>
                </a:gradFill>
              </a:endParaRPr>
            </a:p>
            <a:p>
              <a:pPr algn="ctr" defTabSz="932472" fontAlgn="base">
                <a:spcBef>
                  <a:spcPct val="0"/>
                </a:spcBef>
                <a:spcAft>
                  <a:spcPct val="0"/>
                </a:spcAft>
              </a:pPr>
              <a:endParaRPr lang="en-US" b="1">
                <a:gradFill>
                  <a:gsLst>
                    <a:gs pos="0">
                      <a:srgbClr val="FFFFFF"/>
                    </a:gs>
                    <a:gs pos="100000">
                      <a:srgbClr val="FFFFFF"/>
                    </a:gs>
                  </a:gsLst>
                  <a:lin ang="5400000" scaled="0"/>
                </a:gradFill>
              </a:endParaRPr>
            </a:p>
          </p:txBody>
        </p:sp>
        <p:cxnSp>
          <p:nvCxnSpPr>
            <p:cNvPr id="45" name="Straight Connector 44"/>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47" name="Straight Connector 46"/>
          <p:cNvCxnSpPr/>
          <p:nvPr/>
        </p:nvCxnSpPr>
        <p:spPr>
          <a:xfrm flipV="1">
            <a:off x="8202900" y="2844578"/>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8" name="Straight Connector 47"/>
          <p:cNvCxnSpPr/>
          <p:nvPr/>
        </p:nvCxnSpPr>
        <p:spPr>
          <a:xfrm>
            <a:off x="8199437" y="3036601"/>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p:nvPr/>
        </p:nvCxnSpPr>
        <p:spPr>
          <a:xfrm>
            <a:off x="8199437" y="3036601"/>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0" name="TextBox 49"/>
          <p:cNvSpPr txBox="1"/>
          <p:nvPr/>
        </p:nvSpPr>
        <p:spPr>
          <a:xfrm>
            <a:off x="8504237" y="1617694"/>
            <a:ext cx="3647709"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Data Movement Steps (DMS)</a:t>
            </a:r>
          </a:p>
        </p:txBody>
      </p:sp>
      <p:grpSp>
        <p:nvGrpSpPr>
          <p:cNvPr id="34" name="Group 33"/>
          <p:cNvGrpSpPr/>
          <p:nvPr/>
        </p:nvGrpSpPr>
        <p:grpSpPr>
          <a:xfrm>
            <a:off x="8705128" y="5039010"/>
            <a:ext cx="2770909" cy="1353852"/>
            <a:chOff x="717983" y="1945553"/>
            <a:chExt cx="2770909" cy="749167"/>
          </a:xfrm>
        </p:grpSpPr>
        <p:sp>
          <p:nvSpPr>
            <p:cNvPr id="35" name="Rounded Rectangle 34"/>
            <p:cNvSpPr/>
            <p:nvPr/>
          </p:nvSpPr>
          <p:spPr bwMode="auto">
            <a:xfrm>
              <a:off x="717983" y="1945553"/>
              <a:ext cx="2770909" cy="749167"/>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err="1">
                  <a:gradFill>
                    <a:gsLst>
                      <a:gs pos="0">
                        <a:srgbClr val="FFFFFF"/>
                      </a:gs>
                      <a:gs pos="100000">
                        <a:srgbClr val="FFFFFF"/>
                      </a:gs>
                    </a:gsLst>
                    <a:lin ang="5400000" scaled="0"/>
                  </a:gradFill>
                </a:rPr>
                <a:t>dm_pdw_sql_requests</a:t>
              </a:r>
              <a:endParaRPr lang="en-US" b="1">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a:gradFill>
                  <a:gsLst>
                    <a:gs pos="0">
                      <a:srgbClr val="FFFFFF"/>
                    </a:gs>
                    <a:gs pos="100000">
                      <a:srgbClr val="FFFFFF"/>
                    </a:gs>
                  </a:gsLst>
                  <a:lin ang="5400000" scaled="0"/>
                </a:gradFill>
              </a:endParaRPr>
            </a:p>
            <a:p>
              <a:pPr algn="ctr" defTabSz="932472" fontAlgn="base">
                <a:spcBef>
                  <a:spcPct val="0"/>
                </a:spcBef>
                <a:spcAft>
                  <a:spcPct val="0"/>
                </a:spcAft>
              </a:pPr>
              <a:r>
                <a:rPr lang="en-US" b="1" err="1">
                  <a:gradFill>
                    <a:gsLst>
                      <a:gs pos="0">
                        <a:srgbClr val="FFFFFF"/>
                      </a:gs>
                      <a:gs pos="100000">
                        <a:srgbClr val="FFFFFF"/>
                      </a:gs>
                    </a:gsLst>
                    <a:lin ang="5400000" scaled="0"/>
                  </a:gradFill>
                </a:rPr>
                <a:t>request_id</a:t>
              </a:r>
              <a:r>
                <a:rPr lang="en-US" b="1">
                  <a:gradFill>
                    <a:gsLst>
                      <a:gs pos="0">
                        <a:srgbClr val="FFFFFF"/>
                      </a:gs>
                      <a:gs pos="100000">
                        <a:srgbClr val="FFFFFF"/>
                      </a:gs>
                    </a:gsLst>
                    <a:lin ang="5400000" scaled="0"/>
                  </a:gradFill>
                </a:rPr>
                <a:t> (PK)</a:t>
              </a:r>
            </a:p>
            <a:p>
              <a:pPr algn="ctr" defTabSz="932472" fontAlgn="base">
                <a:spcBef>
                  <a:spcPct val="0"/>
                </a:spcBef>
                <a:spcAft>
                  <a:spcPct val="0"/>
                </a:spcAft>
              </a:pPr>
              <a:r>
                <a:rPr lang="en-US" b="1" err="1">
                  <a:gradFill>
                    <a:gsLst>
                      <a:gs pos="0">
                        <a:srgbClr val="FFFFFF"/>
                      </a:gs>
                      <a:gs pos="100000">
                        <a:srgbClr val="FFFFFF"/>
                      </a:gs>
                    </a:gsLst>
                    <a:lin ang="5400000" scaled="0"/>
                  </a:gradFill>
                </a:rPr>
                <a:t>step_index</a:t>
              </a:r>
              <a:r>
                <a:rPr lang="en-US" b="1">
                  <a:gradFill>
                    <a:gsLst>
                      <a:gs pos="0">
                        <a:srgbClr val="FFFFFF"/>
                      </a:gs>
                      <a:gs pos="100000">
                        <a:srgbClr val="FFFFFF"/>
                      </a:gs>
                    </a:gsLst>
                    <a:lin ang="5400000" scaled="0"/>
                  </a:gradFill>
                </a:rPr>
                <a:t> (PK)</a:t>
              </a:r>
            </a:p>
          </p:txBody>
        </p:sp>
        <p:cxnSp>
          <p:nvCxnSpPr>
            <p:cNvPr id="36" name="Straight Connector 35"/>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38" name="Straight Connector 37"/>
          <p:cNvCxnSpPr/>
          <p:nvPr/>
        </p:nvCxnSpPr>
        <p:spPr>
          <a:xfrm>
            <a:off x="7408697" y="5626200"/>
            <a:ext cx="984704"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39" name="Straight Connector 38"/>
          <p:cNvCxnSpPr/>
          <p:nvPr/>
        </p:nvCxnSpPr>
        <p:spPr>
          <a:xfrm flipV="1">
            <a:off x="8348373" y="5440792"/>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0" name="Straight Connector 39"/>
          <p:cNvCxnSpPr/>
          <p:nvPr/>
        </p:nvCxnSpPr>
        <p:spPr>
          <a:xfrm>
            <a:off x="8344910" y="5632815"/>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1" name="Straight Connector 40"/>
          <p:cNvCxnSpPr/>
          <p:nvPr/>
        </p:nvCxnSpPr>
        <p:spPr>
          <a:xfrm>
            <a:off x="8344910" y="5632815"/>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1" name="TextBox 50"/>
          <p:cNvSpPr txBox="1"/>
          <p:nvPr/>
        </p:nvSpPr>
        <p:spPr>
          <a:xfrm>
            <a:off x="8377522" y="4581810"/>
            <a:ext cx="4012915"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SQL Queries (On Operations)</a:t>
            </a:r>
          </a:p>
        </p:txBody>
      </p:sp>
    </p:spTree>
    <p:extLst>
      <p:ext uri="{BB962C8B-B14F-4D97-AF65-F5344CB8AC3E}">
        <p14:creationId xmlns:p14="http://schemas.microsoft.com/office/powerpoint/2010/main" val="2581398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5666423"/>
          </a:xfrm>
        </p:spPr>
        <p:txBody>
          <a:bodyPr/>
          <a:lstStyle/>
          <a:p>
            <a:endParaRPr lang="en-US"/>
          </a:p>
          <a:p>
            <a:r>
              <a:rPr lang="en-US"/>
              <a:t>Azure site: </a:t>
            </a:r>
            <a:r>
              <a:rPr lang="en-US">
                <a:hlinkClick r:id="rId2"/>
              </a:rPr>
              <a:t>http://aka.ms/sqldw</a:t>
            </a:r>
            <a:endParaRPr lang="en-US"/>
          </a:p>
          <a:p>
            <a:endParaRPr lang="en-US"/>
          </a:p>
          <a:p>
            <a:r>
              <a:rPr lang="en-US"/>
              <a:t>SQL DW suggestions: </a:t>
            </a:r>
            <a:r>
              <a:rPr lang="en-US">
                <a:hlinkClick r:id="rId3"/>
              </a:rPr>
              <a:t>http://aka.ms/sql-dw-feedback</a:t>
            </a:r>
            <a:endParaRPr lang="en-US"/>
          </a:p>
          <a:p>
            <a:endParaRPr lang="en-US"/>
          </a:p>
          <a:p>
            <a:r>
              <a:rPr lang="en-US"/>
              <a:t>Stack Overflow – Tag: azure-</a:t>
            </a:r>
            <a:r>
              <a:rPr lang="en-US" err="1"/>
              <a:t>sqldw</a:t>
            </a:r>
            <a:endParaRPr lang="en-US"/>
          </a:p>
          <a:p>
            <a:endParaRPr lang="en-US"/>
          </a:p>
          <a:p>
            <a:r>
              <a:rPr lang="en-US"/>
              <a:t>Twitter: @</a:t>
            </a:r>
            <a:r>
              <a:rPr lang="en-US" err="1"/>
              <a:t>AzureSQLDW</a:t>
            </a:r>
            <a:endParaRPr lang="en-US"/>
          </a:p>
          <a:p>
            <a:endParaRPr lang="en-US"/>
          </a:p>
        </p:txBody>
      </p:sp>
    </p:spTree>
    <p:extLst>
      <p:ext uri="{BB962C8B-B14F-4D97-AF65-F5344CB8AC3E}">
        <p14:creationId xmlns:p14="http://schemas.microsoft.com/office/powerpoint/2010/main" val="158156501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dirty="0"/>
              <a:t>Appendix</a:t>
            </a:r>
          </a:p>
        </p:txBody>
      </p:sp>
    </p:spTree>
    <p:extLst>
      <p:ext uri="{BB962C8B-B14F-4D97-AF65-F5344CB8AC3E}">
        <p14:creationId xmlns:p14="http://schemas.microsoft.com/office/powerpoint/2010/main" val="576296218"/>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a:t>Data Protection</a:t>
            </a:r>
          </a:p>
        </p:txBody>
      </p:sp>
    </p:spTree>
    <p:extLst>
      <p:ext uri="{BB962C8B-B14F-4D97-AF65-F5344CB8AC3E}">
        <p14:creationId xmlns:p14="http://schemas.microsoft.com/office/powerpoint/2010/main" val="86534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A1FA1-5A1E-49C6-85A2-493A35C7F910}"/>
              </a:ext>
            </a:extLst>
          </p:cNvPr>
          <p:cNvSpPr>
            <a:spLocks noGrp="1"/>
          </p:cNvSpPr>
          <p:nvPr>
            <p:ph type="title"/>
          </p:nvPr>
        </p:nvSpPr>
        <p:spPr/>
        <p:txBody>
          <a:bodyPr/>
          <a:lstStyle/>
          <a:p>
            <a:r>
              <a:rPr lang="en-US"/>
              <a:t>Backup Options</a:t>
            </a:r>
          </a:p>
        </p:txBody>
      </p:sp>
      <p:sp>
        <p:nvSpPr>
          <p:cNvPr id="4" name="Text Placeholder 3">
            <a:extLst>
              <a:ext uri="{FF2B5EF4-FFF2-40B4-BE49-F238E27FC236}">
                <a16:creationId xmlns:a16="http://schemas.microsoft.com/office/drawing/2014/main" id="{4883E68B-C460-481F-968A-1E3BE0E7F0BF}"/>
              </a:ext>
            </a:extLst>
          </p:cNvPr>
          <p:cNvSpPr>
            <a:spLocks noGrp="1"/>
          </p:cNvSpPr>
          <p:nvPr>
            <p:ph type="body" sz="quarter" idx="10"/>
          </p:nvPr>
        </p:nvSpPr>
        <p:spPr>
          <a:xfrm>
            <a:off x="274639" y="1212849"/>
            <a:ext cx="5486399" cy="4345805"/>
          </a:xfrm>
        </p:spPr>
        <p:txBody>
          <a:bodyPr/>
          <a:lstStyle/>
          <a:p>
            <a:pPr marL="0" indent="0">
              <a:buNone/>
            </a:pPr>
            <a:r>
              <a:rPr lang="en-US"/>
              <a:t>Automatic Restore Points</a:t>
            </a:r>
          </a:p>
          <a:p>
            <a:r>
              <a:rPr lang="en-US"/>
              <a:t>Snapshots taken automatically by the system.</a:t>
            </a:r>
          </a:p>
          <a:p>
            <a:r>
              <a:rPr lang="en-US"/>
              <a:t>Every few hours for an 8 hour RPO</a:t>
            </a:r>
          </a:p>
          <a:p>
            <a:r>
              <a:rPr lang="en-US"/>
              <a:t>Maintained for 7 days.</a:t>
            </a:r>
          </a:p>
          <a:p>
            <a:r>
              <a:rPr lang="en-US"/>
              <a:t>On by default, cannot be disabled.</a:t>
            </a:r>
          </a:p>
        </p:txBody>
      </p:sp>
      <p:sp>
        <p:nvSpPr>
          <p:cNvPr id="5" name="Text Placeholder 4">
            <a:extLst>
              <a:ext uri="{FF2B5EF4-FFF2-40B4-BE49-F238E27FC236}">
                <a16:creationId xmlns:a16="http://schemas.microsoft.com/office/drawing/2014/main" id="{9AA6AA8B-4513-4C6A-8714-FFCA7BDE07A6}"/>
              </a:ext>
            </a:extLst>
          </p:cNvPr>
          <p:cNvSpPr>
            <a:spLocks noGrp="1"/>
          </p:cNvSpPr>
          <p:nvPr>
            <p:ph type="body" sz="quarter" idx="11"/>
          </p:nvPr>
        </p:nvSpPr>
        <p:spPr>
          <a:xfrm>
            <a:off x="6675439" y="1212849"/>
            <a:ext cx="5486399" cy="4942892"/>
          </a:xfrm>
        </p:spPr>
        <p:txBody>
          <a:bodyPr/>
          <a:lstStyle/>
          <a:p>
            <a:pPr marL="0" indent="0">
              <a:buNone/>
            </a:pPr>
            <a:r>
              <a:rPr lang="en-US"/>
              <a:t>User-Defined Restore Points</a:t>
            </a:r>
          </a:p>
          <a:p>
            <a:r>
              <a:rPr lang="en-US"/>
              <a:t>NEW!</a:t>
            </a:r>
          </a:p>
          <a:p>
            <a:r>
              <a:rPr lang="en-US"/>
              <a:t>Manually triggered</a:t>
            </a:r>
          </a:p>
          <a:p>
            <a:r>
              <a:rPr lang="en-US"/>
              <a:t>Good for snapshots before large data modifications</a:t>
            </a:r>
          </a:p>
          <a:p>
            <a:r>
              <a:rPr lang="en-US"/>
              <a:t>Can also be used to restore reporting offload instance.</a:t>
            </a:r>
          </a:p>
          <a:p>
            <a:r>
              <a:rPr lang="en-US"/>
              <a:t>Can maintain &amp; update 42 restore points.</a:t>
            </a:r>
          </a:p>
        </p:txBody>
      </p:sp>
    </p:spTree>
    <p:extLst>
      <p:ext uri="{BB962C8B-B14F-4D97-AF65-F5344CB8AC3E}">
        <p14:creationId xmlns:p14="http://schemas.microsoft.com/office/powerpoint/2010/main" val="181508851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loud Secondary"/>
          <p:cNvSpPr>
            <a:spLocks/>
          </p:cNvSpPr>
          <p:nvPr/>
        </p:nvSpPr>
        <p:spPr bwMode="auto">
          <a:xfrm>
            <a:off x="5877397" y="271993"/>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a:p>
        </p:txBody>
      </p:sp>
      <p:grpSp>
        <p:nvGrpSpPr>
          <p:cNvPr id="50" name="Storage Set"/>
          <p:cNvGrpSpPr/>
          <p:nvPr/>
        </p:nvGrpSpPr>
        <p:grpSpPr>
          <a:xfrm>
            <a:off x="7029000" y="2715458"/>
            <a:ext cx="4175872" cy="1309050"/>
            <a:chOff x="7029115" y="2715346"/>
            <a:chExt cx="4176464" cy="1309236"/>
          </a:xfrm>
          <a:solidFill>
            <a:schemeClr val="tx2"/>
          </a:solidFill>
        </p:grpSpPr>
        <p:sp>
          <p:nvSpPr>
            <p:cNvPr id="182" name="Storage Ring"/>
            <p:cNvSpPr/>
            <p:nvPr/>
          </p:nvSpPr>
          <p:spPr bwMode="auto">
            <a:xfrm>
              <a:off x="7029115" y="2715346"/>
              <a:ext cx="4176464" cy="1309236"/>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83" name="Storage DBs"/>
            <p:cNvGrpSpPr/>
            <p:nvPr/>
          </p:nvGrpSpPr>
          <p:grpSpPr>
            <a:xfrm>
              <a:off x="7233768" y="2813539"/>
              <a:ext cx="3801354" cy="1137538"/>
              <a:chOff x="2094836" y="4073326"/>
              <a:chExt cx="8294427" cy="2502583"/>
            </a:xfrm>
            <a:grpFill/>
          </p:grpSpPr>
          <p:pic>
            <p:nvPicPr>
              <p:cNvPr id="197" name="Picture 196"/>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198" name="Picture 197"/>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199" name="Picture 198"/>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00" name="Picture 199"/>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01" name="Picture 200"/>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202" name="Picture 201"/>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203" name="Picture 202"/>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204" name="Picture 203"/>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205" name="Picture 204"/>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206" name="Picture 205"/>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207" name="Picture 206"/>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208" name="Picture 207"/>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209" name="Picture 208"/>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210" name="Picture 209"/>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211" name="Picture 210"/>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12" name="Picture 211"/>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3" name="Picture 212"/>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14" name="Picture 213"/>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15" name="Picture 214"/>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16" name="Picture 215"/>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17" name="Picture 216"/>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18" name="Picture 217"/>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19" name="Picture 218"/>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20" name="Picture 219"/>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21" name="Picture 220"/>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222" name="Picture 221"/>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223" name="Picture 222"/>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224" name="Picture 223"/>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225" name="Picture 224"/>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226" name="Picture 225"/>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grpSp>
        <p:nvGrpSpPr>
          <p:cNvPr id="52" name="Compute Set"/>
          <p:cNvGrpSpPr/>
          <p:nvPr/>
        </p:nvGrpSpPr>
        <p:grpSpPr>
          <a:xfrm>
            <a:off x="7029002" y="1864576"/>
            <a:ext cx="4150924" cy="774274"/>
            <a:chOff x="7029115" y="1864343"/>
            <a:chExt cx="4151513" cy="774384"/>
          </a:xfrm>
          <a:solidFill>
            <a:schemeClr val="tx2"/>
          </a:solidFill>
        </p:grpSpPr>
        <p:sp>
          <p:nvSpPr>
            <p:cNvPr id="185" name="Compute Ring"/>
            <p:cNvSpPr/>
            <p:nvPr/>
          </p:nvSpPr>
          <p:spPr bwMode="auto">
            <a:xfrm>
              <a:off x="7029115" y="1864343"/>
              <a:ext cx="4151513" cy="774384"/>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84" name="Compute Nodes"/>
            <p:cNvGrpSpPr/>
            <p:nvPr/>
          </p:nvGrpSpPr>
          <p:grpSpPr>
            <a:xfrm>
              <a:off x="7206425" y="2235728"/>
              <a:ext cx="3834213" cy="354677"/>
              <a:chOff x="1958452" y="2761825"/>
              <a:chExt cx="8366126" cy="780290"/>
            </a:xfrm>
            <a:grpFill/>
          </p:grpSpPr>
          <p:pic>
            <p:nvPicPr>
              <p:cNvPr id="187" name="Picture 186"/>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188" name="Picture 187"/>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189" name="Picture 188"/>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190" name="Picture 189"/>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191" name="Picture 190"/>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192" name="Picture 191"/>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193" name="Picture 192"/>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194" name="Picture 193"/>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195" name="Picture 194"/>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196" name="Picture 195"/>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186" name="Control Node"/>
            <p:cNvPicPr>
              <a:picLocks noChangeAspect="1"/>
            </p:cNvPicPr>
            <p:nvPr/>
          </p:nvPicPr>
          <p:blipFill>
            <a:blip r:embed="rId4">
              <a:biLevel thresh="25000"/>
            </a:blip>
            <a:stretch>
              <a:fillRect/>
            </a:stretch>
          </p:blipFill>
          <p:spPr>
            <a:xfrm>
              <a:off x="8944727" y="1875492"/>
              <a:ext cx="357609" cy="354677"/>
            </a:xfrm>
            <a:prstGeom prst="rect">
              <a:avLst/>
            </a:prstGeom>
            <a:grpFill/>
            <a:ln>
              <a:noFill/>
            </a:ln>
          </p:spPr>
        </p:pic>
      </p:grpSp>
      <p:sp>
        <p:nvSpPr>
          <p:cNvPr id="179" name="Cloud Primary"/>
          <p:cNvSpPr>
            <a:spLocks/>
          </p:cNvSpPr>
          <p:nvPr/>
        </p:nvSpPr>
        <p:spPr bwMode="auto">
          <a:xfrm>
            <a:off x="171143" y="2408665"/>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a:solidFill>
                <a:srgbClr val="000000"/>
              </a:solidFill>
            </a:endParaRPr>
          </a:p>
        </p:txBody>
      </p:sp>
      <p:sp>
        <p:nvSpPr>
          <p:cNvPr id="229" name="Title 228"/>
          <p:cNvSpPr>
            <a:spLocks noGrp="1"/>
          </p:cNvSpPr>
          <p:nvPr>
            <p:ph type="title"/>
          </p:nvPr>
        </p:nvSpPr>
        <p:spPr/>
        <p:txBody>
          <a:bodyPr/>
          <a:lstStyle/>
          <a:p>
            <a:r>
              <a:rPr lang="en-GB"/>
              <a:t>Geo-redundancy</a:t>
            </a:r>
            <a:endParaRPr lang="en-US"/>
          </a:p>
        </p:txBody>
      </p:sp>
      <p:grpSp>
        <p:nvGrpSpPr>
          <p:cNvPr id="48" name="SQL DW DB"/>
          <p:cNvGrpSpPr/>
          <p:nvPr/>
        </p:nvGrpSpPr>
        <p:grpSpPr>
          <a:xfrm>
            <a:off x="1322748" y="4001248"/>
            <a:ext cx="4175872" cy="2159932"/>
            <a:chOff x="241573" y="3569270"/>
            <a:chExt cx="5943296" cy="3096343"/>
          </a:xfrm>
          <a:solidFill>
            <a:schemeClr val="tx2"/>
          </a:solidFill>
        </p:grpSpPr>
        <p:sp>
          <p:nvSpPr>
            <p:cNvPr id="3" name="Rounded Rectangle 2"/>
            <p:cNvSpPr/>
            <p:nvPr/>
          </p:nvSpPr>
          <p:spPr bwMode="auto">
            <a:xfrm>
              <a:off x="241573" y="4789041"/>
              <a:ext cx="5943296" cy="1876572"/>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46" name="Rounded Rectangle 45"/>
            <p:cNvSpPr/>
            <p:nvPr/>
          </p:nvSpPr>
          <p:spPr bwMode="auto">
            <a:xfrm>
              <a:off x="241573" y="3569270"/>
              <a:ext cx="5907790" cy="1109951"/>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bg1"/>
                </a:solidFill>
                <a:ea typeface="Segoe UI" pitchFamily="34" charset="0"/>
                <a:cs typeface="Segoe UI" pitchFamily="34" charset="0"/>
              </a:endParaRPr>
            </a:p>
          </p:txBody>
        </p:sp>
        <p:grpSp>
          <p:nvGrpSpPr>
            <p:cNvPr id="4" name="Group 3"/>
            <p:cNvGrpSpPr/>
            <p:nvPr/>
          </p:nvGrpSpPr>
          <p:grpSpPr>
            <a:xfrm>
              <a:off x="532803" y="4929784"/>
              <a:ext cx="5409497" cy="1630471"/>
              <a:chOff x="2094836" y="4073326"/>
              <a:chExt cx="8294427" cy="2502583"/>
            </a:xfrm>
            <a:grpFill/>
          </p:grpSpPr>
          <p:pic>
            <p:nvPicPr>
              <p:cNvPr id="5" name="Picture 4"/>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6" name="Picture 5"/>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7" name="Picture 6"/>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8" name="Picture 7"/>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9" name="Picture 8"/>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10" name="Picture 9"/>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11" name="Picture 10"/>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12" name="Picture 11"/>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13" name="Picture 12"/>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14" name="Picture 13"/>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15" name="Picture 14"/>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16" name="Picture 15"/>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17" name="Picture 16"/>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18" name="Picture 17"/>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19" name="Picture 18"/>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0" name="Picture 19"/>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5" name="Picture 24"/>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6" name="Picture 25"/>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7" name="Picture 26"/>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8" name="Picture 27"/>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9" name="Picture 28"/>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30" name="Picture 29"/>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31" name="Picture 30"/>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32" name="Picture 31"/>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33" name="Picture 32"/>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34" name="Picture 33"/>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nvGrpSpPr>
            <p:cNvPr id="35" name="Group 34"/>
            <p:cNvGrpSpPr/>
            <p:nvPr/>
          </p:nvGrpSpPr>
          <p:grpSpPr>
            <a:xfrm>
              <a:off x="493893" y="4101589"/>
              <a:ext cx="5456258" cy="508371"/>
              <a:chOff x="1958452" y="2761825"/>
              <a:chExt cx="8366126" cy="780290"/>
            </a:xfrm>
            <a:grpFill/>
          </p:grpSpPr>
          <p:pic>
            <p:nvPicPr>
              <p:cNvPr id="36" name="Picture 35"/>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37" name="Picture 36"/>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47" name="Picture 46"/>
            <p:cNvPicPr>
              <a:picLocks noChangeAspect="1"/>
            </p:cNvPicPr>
            <p:nvPr/>
          </p:nvPicPr>
          <p:blipFill>
            <a:blip r:embed="rId4">
              <a:biLevel thresh="25000"/>
            </a:blip>
            <a:stretch>
              <a:fillRect/>
            </a:stretch>
          </p:blipFill>
          <p:spPr>
            <a:xfrm>
              <a:off x="2967575" y="3585250"/>
              <a:ext cx="508893" cy="508371"/>
            </a:xfrm>
            <a:prstGeom prst="rect">
              <a:avLst/>
            </a:prstGeom>
            <a:grpFill/>
            <a:ln>
              <a:noFill/>
            </a:ln>
          </p:spPr>
        </p:pic>
      </p:grpSp>
      <p:sp>
        <p:nvSpPr>
          <p:cNvPr id="102" name="UP ARROW"/>
          <p:cNvSpPr>
            <a:spLocks/>
          </p:cNvSpPr>
          <p:nvPr/>
        </p:nvSpPr>
        <p:spPr bwMode="auto">
          <a:xfrm>
            <a:off x="5317869" y="3786351"/>
            <a:ext cx="4041067" cy="2679932"/>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chemeClr val="bg2">
              <a:lumMod val="90000"/>
            </a:schemeClr>
          </a:solidFill>
          <a:ln w="9525">
            <a:noFill/>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a:solidFill>
                <a:prstClr val="black"/>
              </a:solidFill>
              <a:latin typeface="Segoe UI Semilight"/>
            </a:endParaRPr>
          </a:p>
        </p:txBody>
      </p:sp>
    </p:spTree>
    <p:extLst>
      <p:ext uri="{BB962C8B-B14F-4D97-AF65-F5344CB8AC3E}">
        <p14:creationId xmlns:p14="http://schemas.microsoft.com/office/powerpoint/2010/main" val="3295223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down)">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xit" presetSubtype="0" fill="hold" grpId="1" nodeType="withEffect">
                                  <p:stCondLst>
                                    <p:cond delay="0"/>
                                  </p:stCondLst>
                                  <p:childTnLst>
                                    <p:animEffect transition="out" filter="fade">
                                      <p:cBhvr>
                                        <p:cTn id="13" dur="500"/>
                                        <p:tgtEl>
                                          <p:spTgt spid="102"/>
                                        </p:tgtEl>
                                      </p:cBhvr>
                                    </p:animEffect>
                                    <p:set>
                                      <p:cBhvr>
                                        <p:cTn id="14" dur="1" fill="hold">
                                          <p:stCondLst>
                                            <p:cond delay="499"/>
                                          </p:stCondLst>
                                        </p:cTn>
                                        <p:tgtEl>
                                          <p:spTgt spid="1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SMP vs. MMP Architecture</a:t>
            </a:r>
          </a:p>
        </p:txBody>
      </p:sp>
      <p:sp>
        <p:nvSpPr>
          <p:cNvPr id="6" name="Rectangle 5"/>
          <p:cNvSpPr/>
          <p:nvPr/>
        </p:nvSpPr>
        <p:spPr bwMode="auto">
          <a:xfrm>
            <a:off x="0" y="1176337"/>
            <a:ext cx="12434711" cy="57816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3600" dirty="0">
                <a:solidFill>
                  <a:schemeClr val="bg2"/>
                </a:solidFill>
              </a:rPr>
              <a:t>VS</a:t>
            </a:r>
          </a:p>
        </p:txBody>
      </p:sp>
      <p:pic>
        <p:nvPicPr>
          <p:cNvPr id="7" name="Picture 2" descr="dpi_2D00_jul30_2D00_1.jpg (581×4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1828800"/>
            <a:ext cx="5534025" cy="40767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pi_2D00_jul30_2D00_2.jpg (623×4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762" y="1828800"/>
            <a:ext cx="5934075"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664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d431518-3490-47ae-ad22-2a9630ba0f7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B6B2E9CC90FD43AFDF71AAC07E5223" ma:contentTypeVersion="6" ma:contentTypeDescription="Create a new document." ma:contentTypeScope="" ma:versionID="00d5d94fd2bb2ee8aa15683690ec5393">
  <xsd:schema xmlns:xsd="http://www.w3.org/2001/XMLSchema" xmlns:xs="http://www.w3.org/2001/XMLSchema" xmlns:p="http://schemas.microsoft.com/office/2006/metadata/properties" xmlns:ns2="4d431518-3490-47ae-ad22-2a9630ba0f7c" xmlns:ns3="fe895d80-bdac-4b0c-a194-bda78264fc78" targetNamespace="http://schemas.microsoft.com/office/2006/metadata/properties" ma:root="true" ma:fieldsID="1c6d2b27229462d6111f702446686145" ns2:_="" ns3:_="">
    <xsd:import namespace="4d431518-3490-47ae-ad22-2a9630ba0f7c"/>
    <xsd:import namespace="fe895d80-bdac-4b0c-a194-bda78264fc7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431518-3490-47ae-ad22-2a9630ba0f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895d80-bdac-4b0c-a194-bda78264fc7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5D9D2A45-C951-4605-BD60-4C7BFDC342F1}">
  <ds:schemaRefs>
    <ds:schemaRef ds:uri="http://purl.org/dc/dcmitype/"/>
    <ds:schemaRef ds:uri="http://schemas.openxmlformats.org/package/2006/metadata/core-properties"/>
    <ds:schemaRef ds:uri="http://www.w3.org/XML/1998/namespace"/>
    <ds:schemaRef ds:uri="http://schemas.microsoft.com/office/2006/documentManagement/types"/>
    <ds:schemaRef ds:uri="4d431518-3490-47ae-ad22-2a9630ba0f7c"/>
    <ds:schemaRef ds:uri="http://schemas.microsoft.com/office/2006/metadata/properties"/>
    <ds:schemaRef ds:uri="http://purl.org/dc/elements/1.1/"/>
    <ds:schemaRef ds:uri="http://purl.org/dc/terms/"/>
    <ds:schemaRef ds:uri="http://schemas.microsoft.com/office/infopath/2007/PartnerControls"/>
    <ds:schemaRef ds:uri="fe895d80-bdac-4b0c-a194-bda78264fc78"/>
  </ds:schemaRefs>
</ds:datastoreItem>
</file>

<file path=customXml/itemProps3.xml><?xml version="1.0" encoding="utf-8"?>
<ds:datastoreItem xmlns:ds="http://schemas.openxmlformats.org/officeDocument/2006/customXml" ds:itemID="{8461A58D-B711-4493-982D-5DF7F2414A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431518-3490-47ae-ad22-2a9630ba0f7c"/>
    <ds:schemaRef ds:uri="fe895d80-bdac-4b0c-a194-bda78264fc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4833</Words>
  <Application>Microsoft Office PowerPoint</Application>
  <PresentationFormat>Custom</PresentationFormat>
  <Paragraphs>1131</Paragraphs>
  <Slides>67</Slides>
  <Notes>49</Notes>
  <HiddenSlides>5</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67</vt:i4>
      </vt:variant>
    </vt:vector>
  </HeadingPairs>
  <TitlesOfParts>
    <vt:vector size="83" baseType="lpstr">
      <vt:lpstr>Arial</vt:lpstr>
      <vt:lpstr>Calibri</vt:lpstr>
      <vt:lpstr>Consolas</vt:lpstr>
      <vt:lpstr>Courier New</vt:lpstr>
      <vt:lpstr>Lucida Console</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Azure Data Warehouse      In-A-Day</vt:lpstr>
      <vt:lpstr>Agenda</vt:lpstr>
      <vt:lpstr>Introduction to Azure SQL DW</vt:lpstr>
      <vt:lpstr>Objectives </vt:lpstr>
      <vt:lpstr>Changes in Data Warehouse space </vt:lpstr>
      <vt:lpstr>Azure SQL DW Service</vt:lpstr>
      <vt:lpstr>Under the hood - Architecture</vt:lpstr>
      <vt:lpstr>SMP vs. MMP Architecture</vt:lpstr>
      <vt:lpstr>SQL DW Fundamentals</vt:lpstr>
      <vt:lpstr>Data Warehouse Units</vt:lpstr>
      <vt:lpstr>Separate compute from storage </vt:lpstr>
      <vt:lpstr>Independently scale compute </vt:lpstr>
      <vt:lpstr>Pause and resume workload</vt:lpstr>
      <vt:lpstr>Management Interfaces</vt:lpstr>
      <vt:lpstr>Scaling via T-SQL and PowerShell</vt:lpstr>
      <vt:lpstr>Query Execution</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Why data moves</vt:lpstr>
      <vt:lpstr>Data Movement Types for a Query</vt:lpstr>
      <vt:lpstr>Joining HASH tables </vt:lpstr>
      <vt:lpstr>Joining HASH tables</vt:lpstr>
      <vt:lpstr>Aggregation - compatible</vt:lpstr>
      <vt:lpstr>Aggregation - Incompatible </vt:lpstr>
      <vt:lpstr>Distribution Guidance</vt:lpstr>
      <vt:lpstr>Skewed Distribution</vt:lpstr>
      <vt:lpstr>Finding Skew</vt:lpstr>
      <vt:lpstr>Indexing</vt:lpstr>
      <vt:lpstr>Indexing Choices  </vt:lpstr>
      <vt:lpstr>Creating tables</vt:lpstr>
      <vt:lpstr>Clustered Columnstore Index  </vt:lpstr>
      <vt:lpstr>Clustered Index (Row Store)  </vt:lpstr>
      <vt:lpstr>Heap (No Index)</vt:lpstr>
      <vt:lpstr>Scale out = Distributed tables </vt:lpstr>
      <vt:lpstr>Clustered Columnstore &amp; Partitioning </vt:lpstr>
      <vt:lpstr>Polybase</vt:lpstr>
      <vt:lpstr>PowerPoint Presentation</vt:lpstr>
      <vt:lpstr>Concurrency, Concurrency Slots and Resource Classes</vt:lpstr>
      <vt:lpstr>Concurrent queries</vt:lpstr>
      <vt:lpstr>Importance of concurrency</vt:lpstr>
      <vt:lpstr>Concurrency slots</vt:lpstr>
      <vt:lpstr>Concurrent Query and Slots</vt:lpstr>
      <vt:lpstr>Resource classes</vt:lpstr>
      <vt:lpstr>Resource Classes – Dynamic</vt:lpstr>
      <vt:lpstr>Dynamic Resource Class Example at DW3000c</vt:lpstr>
      <vt:lpstr>Dynamic Resource Class Example at DW6000c</vt:lpstr>
      <vt:lpstr>Resource Classes – Static</vt:lpstr>
      <vt:lpstr>Static Resource Class Example at DW3000c</vt:lpstr>
      <vt:lpstr>Static Resource Class Example at DW6000c</vt:lpstr>
      <vt:lpstr>Bringing it all together</vt:lpstr>
      <vt:lpstr>Monitoring</vt:lpstr>
      <vt:lpstr>Monitoring Options</vt:lpstr>
      <vt:lpstr>Azure Portal</vt:lpstr>
      <vt:lpstr>Execution DMVs</vt:lpstr>
      <vt:lpstr>Additional Resources</vt:lpstr>
      <vt:lpstr>Q&amp;A</vt:lpstr>
      <vt:lpstr>Appendix</vt:lpstr>
      <vt:lpstr>Data Protection</vt:lpstr>
      <vt:lpstr>Backup Options</vt:lpstr>
      <vt:lpstr>Geo-redundancy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2019-02-10T15:43:50Z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0x010100A7B6B2E9CC90FD43AFDF71AAC07E5223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